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60"/>
  </p:notesMasterIdLst>
  <p:handoutMasterIdLst>
    <p:handoutMasterId r:id="rId61"/>
  </p:handoutMasterIdLst>
  <p:sldIdLst>
    <p:sldId id="2076138465" r:id="rId2"/>
    <p:sldId id="2076138467" r:id="rId3"/>
    <p:sldId id="2145707109" r:id="rId4"/>
    <p:sldId id="2145707110" r:id="rId5"/>
    <p:sldId id="2145707113" r:id="rId6"/>
    <p:sldId id="2145707114" r:id="rId7"/>
    <p:sldId id="2145706294" r:id="rId8"/>
    <p:sldId id="2145707122" r:id="rId9"/>
    <p:sldId id="2145707118" r:id="rId10"/>
    <p:sldId id="2076138523" r:id="rId11"/>
    <p:sldId id="2076138470" r:id="rId12"/>
    <p:sldId id="2145707121" r:id="rId13"/>
    <p:sldId id="2076138559" r:id="rId14"/>
    <p:sldId id="2076138474" r:id="rId15"/>
    <p:sldId id="2076138518" r:id="rId16"/>
    <p:sldId id="2076138476" r:id="rId17"/>
    <p:sldId id="2076138477" r:id="rId18"/>
    <p:sldId id="2076138544" r:id="rId19"/>
    <p:sldId id="2076138562" r:id="rId20"/>
    <p:sldId id="2076138480" r:id="rId21"/>
    <p:sldId id="2076138481" r:id="rId22"/>
    <p:sldId id="2076138482" r:id="rId23"/>
    <p:sldId id="2076138483" r:id="rId24"/>
    <p:sldId id="2076138484" r:id="rId25"/>
    <p:sldId id="2076138545" r:id="rId26"/>
    <p:sldId id="2076138486" r:id="rId27"/>
    <p:sldId id="2076138487" r:id="rId28"/>
    <p:sldId id="2076138488" r:id="rId29"/>
    <p:sldId id="2076138556" r:id="rId30"/>
    <p:sldId id="2076138560" r:id="rId31"/>
    <p:sldId id="2076138537" r:id="rId32"/>
    <p:sldId id="2076138492" r:id="rId33"/>
    <p:sldId id="2076138493" r:id="rId34"/>
    <p:sldId id="2076138494" r:id="rId35"/>
    <p:sldId id="2076138495" r:id="rId36"/>
    <p:sldId id="2076138546" r:id="rId37"/>
    <p:sldId id="2076138497" r:id="rId38"/>
    <p:sldId id="2076138498" r:id="rId39"/>
    <p:sldId id="2076138547" r:id="rId40"/>
    <p:sldId id="2076138500" r:id="rId41"/>
    <p:sldId id="2076138501" r:id="rId42"/>
    <p:sldId id="2076138532" r:id="rId43"/>
    <p:sldId id="2076138555" r:id="rId44"/>
    <p:sldId id="2076138504" r:id="rId45"/>
    <p:sldId id="2145707123" r:id="rId46"/>
    <p:sldId id="2076138521" r:id="rId47"/>
    <p:sldId id="2076138506" r:id="rId48"/>
    <p:sldId id="2076138507" r:id="rId49"/>
    <p:sldId id="2076138508" r:id="rId50"/>
    <p:sldId id="2076138509" r:id="rId51"/>
    <p:sldId id="2076138563" r:id="rId52"/>
    <p:sldId id="2076138510" r:id="rId53"/>
    <p:sldId id="2076138511" r:id="rId54"/>
    <p:sldId id="2076138512" r:id="rId55"/>
    <p:sldId id="2076138513" r:id="rId56"/>
    <p:sldId id="2076138514" r:id="rId57"/>
    <p:sldId id="2076138542" r:id="rId58"/>
    <p:sldId id="2076138517" r:id="rId5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24"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75"/>
    <a:srgbClr val="D83B01"/>
    <a:srgbClr val="5C2D91"/>
    <a:srgbClr val="A6A6A6"/>
    <a:srgbClr val="3B2E58"/>
    <a:srgbClr val="8661C5"/>
    <a:srgbClr val="274B47"/>
    <a:srgbClr val="D2D2D2"/>
    <a:srgbClr val="2F2F2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8F76C8-631C-4B5D-982C-9AB6787C5451}" v="5" dt="2021-06-03T16:09:58.9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64" autoAdjust="0"/>
    <p:restoredTop sz="81513" autoAdjust="0"/>
  </p:normalViewPr>
  <p:slideViewPr>
    <p:cSldViewPr snapToGrid="0">
      <p:cViewPr varScale="1">
        <p:scale>
          <a:sx n="133" d="100"/>
          <a:sy n="133" d="100"/>
        </p:scale>
        <p:origin x="908" y="-788"/>
      </p:cViewPr>
      <p:guideLst>
        <p:guide orient="horz" pos="624"/>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97" d="100"/>
          <a:sy n="97" d="100"/>
        </p:scale>
        <p:origin x="39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6/3/2021 6:07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6/3/2021 6:06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6/3/2021 6:06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372902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746719-4C38-4DFE-BD15-58FF93C0C0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943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6/3/2021 6:06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14842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6/3/2021 6:06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0142359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2F2F2"/>
        </a:solidFill>
        <a:effectLst/>
      </p:bgPr>
    </p:bg>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43488AD-AB43-47C4-A8EF-FC9D110BFF08}"/>
              </a:ext>
            </a:extLst>
          </p:cNvPr>
          <p:cNvSpPr>
            <a:spLocks noGrp="1"/>
          </p:cNvSpPr>
          <p:nvPr userDrawn="1">
            <p:ph type="pic" sz="quarter" idx="10"/>
          </p:nvPr>
        </p:nvSpPr>
        <p:spPr>
          <a:xfrm>
            <a:off x="293685" y="292100"/>
            <a:ext cx="2870047" cy="1545681"/>
          </a:xfrm>
          <a:solidFill>
            <a:schemeClr val="accent3"/>
          </a:solidFill>
        </p:spPr>
        <p:txBody>
          <a:bodyPr/>
          <a:lstStyle/>
          <a:p>
            <a:endParaRPr lang="en-US"/>
          </a:p>
        </p:txBody>
      </p:sp>
      <p:sp>
        <p:nvSpPr>
          <p:cNvPr id="24" name="Picture Placeholder 14">
            <a:extLst>
              <a:ext uri="{FF2B5EF4-FFF2-40B4-BE49-F238E27FC236}">
                <a16:creationId xmlns:a16="http://schemas.microsoft.com/office/drawing/2014/main" id="{8759C45A-A6FB-401C-A5E4-A91BEA0C13B0}"/>
              </a:ext>
            </a:extLst>
          </p:cNvPr>
          <p:cNvSpPr>
            <a:spLocks noGrp="1"/>
          </p:cNvSpPr>
          <p:nvPr userDrawn="1">
            <p:ph type="pic" sz="quarter" idx="11"/>
          </p:nvPr>
        </p:nvSpPr>
        <p:spPr>
          <a:xfrm>
            <a:off x="3205214" y="292100"/>
            <a:ext cx="2870047" cy="1545681"/>
          </a:xfrm>
          <a:solidFill>
            <a:schemeClr val="accent3"/>
          </a:solidFill>
        </p:spPr>
        <p:txBody>
          <a:bodyPr/>
          <a:lstStyle/>
          <a:p>
            <a:endParaRPr lang="en-US"/>
          </a:p>
        </p:txBody>
      </p:sp>
      <p:sp>
        <p:nvSpPr>
          <p:cNvPr id="27" name="Picture Placeholder 14">
            <a:extLst>
              <a:ext uri="{FF2B5EF4-FFF2-40B4-BE49-F238E27FC236}">
                <a16:creationId xmlns:a16="http://schemas.microsoft.com/office/drawing/2014/main" id="{96F8F201-CD49-45D7-8D41-E8A6759A880C}"/>
              </a:ext>
            </a:extLst>
          </p:cNvPr>
          <p:cNvSpPr>
            <a:spLocks noGrp="1"/>
          </p:cNvSpPr>
          <p:nvPr>
            <p:ph type="pic" sz="quarter" idx="14"/>
          </p:nvPr>
        </p:nvSpPr>
        <p:spPr>
          <a:xfrm>
            <a:off x="293687" y="1867611"/>
            <a:ext cx="2870047" cy="1545681"/>
          </a:xfrm>
          <a:solidFill>
            <a:schemeClr val="accent3"/>
          </a:solidFill>
        </p:spPr>
        <p:txBody>
          <a:bodyPr/>
          <a:lstStyle/>
          <a:p>
            <a:endParaRPr lang="en-US"/>
          </a:p>
        </p:txBody>
      </p:sp>
      <p:sp>
        <p:nvSpPr>
          <p:cNvPr id="31" name="Picture Placeholder 14">
            <a:extLst>
              <a:ext uri="{FF2B5EF4-FFF2-40B4-BE49-F238E27FC236}">
                <a16:creationId xmlns:a16="http://schemas.microsoft.com/office/drawing/2014/main" id="{11027697-5B33-4768-AD6A-91CDBAEC06A2}"/>
              </a:ext>
            </a:extLst>
          </p:cNvPr>
          <p:cNvSpPr>
            <a:spLocks noGrp="1"/>
          </p:cNvSpPr>
          <p:nvPr>
            <p:ph type="pic" sz="quarter" idx="18"/>
          </p:nvPr>
        </p:nvSpPr>
        <p:spPr>
          <a:xfrm>
            <a:off x="293686" y="3443121"/>
            <a:ext cx="2870047" cy="1545681"/>
          </a:xfrm>
          <a:solidFill>
            <a:schemeClr val="accent3"/>
          </a:solidFill>
        </p:spPr>
        <p:txBody>
          <a:bodyPr/>
          <a:lstStyle/>
          <a:p>
            <a:endParaRPr lang="en-US"/>
          </a:p>
        </p:txBody>
      </p:sp>
      <p:sp>
        <p:nvSpPr>
          <p:cNvPr id="35" name="Picture Placeholder 14">
            <a:extLst>
              <a:ext uri="{FF2B5EF4-FFF2-40B4-BE49-F238E27FC236}">
                <a16:creationId xmlns:a16="http://schemas.microsoft.com/office/drawing/2014/main" id="{6AA2D323-8D85-4988-9F04-E08DE39A6810}"/>
              </a:ext>
            </a:extLst>
          </p:cNvPr>
          <p:cNvSpPr>
            <a:spLocks noGrp="1"/>
          </p:cNvSpPr>
          <p:nvPr>
            <p:ph type="pic" sz="quarter" idx="22"/>
          </p:nvPr>
        </p:nvSpPr>
        <p:spPr>
          <a:xfrm>
            <a:off x="293685" y="5018632"/>
            <a:ext cx="2870047" cy="1545681"/>
          </a:xfrm>
          <a:solidFill>
            <a:schemeClr val="accent3"/>
          </a:solidFill>
        </p:spPr>
        <p:txBody>
          <a:bodyPr/>
          <a:lstStyle/>
          <a:p>
            <a:endParaRPr lang="en-US"/>
          </a:p>
        </p:txBody>
      </p:sp>
      <p:sp>
        <p:nvSpPr>
          <p:cNvPr id="36" name="Picture Placeholder 14">
            <a:extLst>
              <a:ext uri="{FF2B5EF4-FFF2-40B4-BE49-F238E27FC236}">
                <a16:creationId xmlns:a16="http://schemas.microsoft.com/office/drawing/2014/main" id="{7B9F87A2-4219-468A-8564-8FE648610A42}"/>
              </a:ext>
            </a:extLst>
          </p:cNvPr>
          <p:cNvSpPr>
            <a:spLocks noGrp="1"/>
          </p:cNvSpPr>
          <p:nvPr>
            <p:ph type="pic" sz="quarter" idx="23"/>
          </p:nvPr>
        </p:nvSpPr>
        <p:spPr>
          <a:xfrm>
            <a:off x="3205211" y="5018632"/>
            <a:ext cx="2870047" cy="1545681"/>
          </a:xfrm>
          <a:solidFill>
            <a:schemeClr val="accent3"/>
          </a:solidFill>
        </p:spPr>
        <p:txBody>
          <a:bodyPr/>
          <a:lstStyle/>
          <a:p>
            <a:endParaRPr lang="en-US"/>
          </a:p>
        </p:txBody>
      </p:sp>
      <p:sp>
        <p:nvSpPr>
          <p:cNvPr id="25" name="Picture Placeholder 14">
            <a:extLst>
              <a:ext uri="{FF2B5EF4-FFF2-40B4-BE49-F238E27FC236}">
                <a16:creationId xmlns:a16="http://schemas.microsoft.com/office/drawing/2014/main" id="{40BEA91B-7D76-4A60-BD11-DDB5E93D70F0}"/>
              </a:ext>
            </a:extLst>
          </p:cNvPr>
          <p:cNvSpPr>
            <a:spLocks noGrp="1"/>
          </p:cNvSpPr>
          <p:nvPr>
            <p:ph type="pic" sz="quarter" idx="12"/>
          </p:nvPr>
        </p:nvSpPr>
        <p:spPr>
          <a:xfrm>
            <a:off x="6116740" y="292100"/>
            <a:ext cx="2870047" cy="1545681"/>
          </a:xfrm>
          <a:solidFill>
            <a:schemeClr val="accent3"/>
          </a:solidFill>
        </p:spPr>
        <p:txBody>
          <a:bodyPr/>
          <a:lstStyle/>
          <a:p>
            <a:endParaRPr lang="en-US"/>
          </a:p>
        </p:txBody>
      </p:sp>
      <p:sp>
        <p:nvSpPr>
          <p:cNvPr id="26" name="Picture Placeholder 14">
            <a:extLst>
              <a:ext uri="{FF2B5EF4-FFF2-40B4-BE49-F238E27FC236}">
                <a16:creationId xmlns:a16="http://schemas.microsoft.com/office/drawing/2014/main" id="{F00A8F29-378D-4F33-A477-B39959FBBA6A}"/>
              </a:ext>
            </a:extLst>
          </p:cNvPr>
          <p:cNvSpPr>
            <a:spLocks noGrp="1"/>
          </p:cNvSpPr>
          <p:nvPr>
            <p:ph type="pic" sz="quarter" idx="13"/>
          </p:nvPr>
        </p:nvSpPr>
        <p:spPr>
          <a:xfrm>
            <a:off x="9028266" y="292100"/>
            <a:ext cx="2870047" cy="1545681"/>
          </a:xfrm>
          <a:solidFill>
            <a:schemeClr val="accent3"/>
          </a:solidFill>
        </p:spPr>
        <p:txBody>
          <a:bodyPr/>
          <a:lstStyle/>
          <a:p>
            <a:endParaRPr lang="en-US"/>
          </a:p>
        </p:txBody>
      </p:sp>
      <p:sp>
        <p:nvSpPr>
          <p:cNvPr id="30" name="Picture Placeholder 14">
            <a:extLst>
              <a:ext uri="{FF2B5EF4-FFF2-40B4-BE49-F238E27FC236}">
                <a16:creationId xmlns:a16="http://schemas.microsoft.com/office/drawing/2014/main" id="{66B6CB4B-9101-4374-AD2F-DDBCD0218D86}"/>
              </a:ext>
            </a:extLst>
          </p:cNvPr>
          <p:cNvSpPr>
            <a:spLocks noGrp="1"/>
          </p:cNvSpPr>
          <p:nvPr>
            <p:ph type="pic" sz="quarter" idx="17"/>
          </p:nvPr>
        </p:nvSpPr>
        <p:spPr>
          <a:xfrm>
            <a:off x="9028265" y="1867611"/>
            <a:ext cx="2870047" cy="1545681"/>
          </a:xfrm>
          <a:solidFill>
            <a:schemeClr val="accent3"/>
          </a:solidFill>
        </p:spPr>
        <p:txBody>
          <a:bodyPr/>
          <a:lstStyle/>
          <a:p>
            <a:endParaRPr lang="en-US"/>
          </a:p>
        </p:txBody>
      </p:sp>
      <p:sp>
        <p:nvSpPr>
          <p:cNvPr id="34" name="Picture Placeholder 14">
            <a:extLst>
              <a:ext uri="{FF2B5EF4-FFF2-40B4-BE49-F238E27FC236}">
                <a16:creationId xmlns:a16="http://schemas.microsoft.com/office/drawing/2014/main" id="{79F2A8C3-6521-4783-B7D1-FF5E3873B4A8}"/>
              </a:ext>
            </a:extLst>
          </p:cNvPr>
          <p:cNvSpPr>
            <a:spLocks noGrp="1"/>
          </p:cNvSpPr>
          <p:nvPr>
            <p:ph type="pic" sz="quarter" idx="21"/>
          </p:nvPr>
        </p:nvSpPr>
        <p:spPr>
          <a:xfrm>
            <a:off x="9028264" y="3443121"/>
            <a:ext cx="2870047" cy="1545681"/>
          </a:xfrm>
          <a:solidFill>
            <a:schemeClr val="accent3"/>
          </a:solidFill>
        </p:spPr>
        <p:txBody>
          <a:bodyPr/>
          <a:lstStyle/>
          <a:p>
            <a:endParaRPr lang="en-US"/>
          </a:p>
        </p:txBody>
      </p:sp>
      <p:sp>
        <p:nvSpPr>
          <p:cNvPr id="37" name="Picture Placeholder 14">
            <a:extLst>
              <a:ext uri="{FF2B5EF4-FFF2-40B4-BE49-F238E27FC236}">
                <a16:creationId xmlns:a16="http://schemas.microsoft.com/office/drawing/2014/main" id="{969507CC-63B1-423F-B2FE-ED5069489D52}"/>
              </a:ext>
            </a:extLst>
          </p:cNvPr>
          <p:cNvSpPr>
            <a:spLocks noGrp="1"/>
          </p:cNvSpPr>
          <p:nvPr>
            <p:ph type="pic" sz="quarter" idx="24"/>
          </p:nvPr>
        </p:nvSpPr>
        <p:spPr>
          <a:xfrm>
            <a:off x="6116737" y="5018632"/>
            <a:ext cx="2870047" cy="1545681"/>
          </a:xfrm>
          <a:solidFill>
            <a:schemeClr val="accent3"/>
          </a:solidFill>
        </p:spPr>
        <p:txBody>
          <a:bodyPr/>
          <a:lstStyle/>
          <a:p>
            <a:endParaRPr lang="en-US"/>
          </a:p>
        </p:txBody>
      </p:sp>
      <p:sp>
        <p:nvSpPr>
          <p:cNvPr id="38" name="Picture Placeholder 14">
            <a:extLst>
              <a:ext uri="{FF2B5EF4-FFF2-40B4-BE49-F238E27FC236}">
                <a16:creationId xmlns:a16="http://schemas.microsoft.com/office/drawing/2014/main" id="{A01D2492-1E64-468E-ACBE-12E42122B699}"/>
              </a:ext>
            </a:extLst>
          </p:cNvPr>
          <p:cNvSpPr>
            <a:spLocks noGrp="1"/>
          </p:cNvSpPr>
          <p:nvPr>
            <p:ph type="pic" sz="quarter" idx="25"/>
          </p:nvPr>
        </p:nvSpPr>
        <p:spPr>
          <a:xfrm>
            <a:off x="9028263" y="5018632"/>
            <a:ext cx="2870047" cy="1545681"/>
          </a:xfrm>
          <a:solidFill>
            <a:schemeClr val="accent3"/>
          </a:solidFill>
        </p:spPr>
        <p:txBody>
          <a:bodyPr/>
          <a:lstStyle/>
          <a:p>
            <a:endParaRPr lang="en-US"/>
          </a:p>
        </p:txBody>
      </p:sp>
      <p:sp>
        <p:nvSpPr>
          <p:cNvPr id="39" name="Picture Placeholder 14">
            <a:extLst>
              <a:ext uri="{FF2B5EF4-FFF2-40B4-BE49-F238E27FC236}">
                <a16:creationId xmlns:a16="http://schemas.microsoft.com/office/drawing/2014/main" id="{FD707FA6-7688-4264-BA9B-7AFBCA4CA8DB}"/>
              </a:ext>
            </a:extLst>
          </p:cNvPr>
          <p:cNvSpPr>
            <a:spLocks noGrp="1"/>
          </p:cNvSpPr>
          <p:nvPr>
            <p:ph type="pic" sz="quarter" idx="26"/>
          </p:nvPr>
        </p:nvSpPr>
        <p:spPr>
          <a:xfrm>
            <a:off x="6116740" y="3443121"/>
            <a:ext cx="2870047" cy="1545681"/>
          </a:xfrm>
          <a:solidFill>
            <a:schemeClr val="accent3"/>
          </a:solidFill>
        </p:spPr>
        <p:txBody>
          <a:bodyPr/>
          <a:lstStyle/>
          <a:p>
            <a:endParaRPr lang="en-US"/>
          </a:p>
        </p:txBody>
      </p:sp>
      <p:sp>
        <p:nvSpPr>
          <p:cNvPr id="40" name="Picture Placeholder 14">
            <a:extLst>
              <a:ext uri="{FF2B5EF4-FFF2-40B4-BE49-F238E27FC236}">
                <a16:creationId xmlns:a16="http://schemas.microsoft.com/office/drawing/2014/main" id="{927F8A63-CCC4-4CA9-B4C4-F4937BE29DAF}"/>
              </a:ext>
            </a:extLst>
          </p:cNvPr>
          <p:cNvSpPr>
            <a:spLocks noGrp="1"/>
          </p:cNvSpPr>
          <p:nvPr>
            <p:ph type="pic" sz="quarter" idx="27"/>
          </p:nvPr>
        </p:nvSpPr>
        <p:spPr>
          <a:xfrm>
            <a:off x="3205211" y="3443121"/>
            <a:ext cx="2870047" cy="1545681"/>
          </a:xfrm>
          <a:solidFill>
            <a:schemeClr val="accent3"/>
          </a:solidFill>
        </p:spPr>
        <p:txBody>
          <a:bodyPr/>
          <a:lstStyle/>
          <a:p>
            <a:endParaRPr lang="en-US"/>
          </a:p>
        </p:txBody>
      </p:sp>
      <p:sp>
        <p:nvSpPr>
          <p:cNvPr id="41" name="Picture Placeholder 14">
            <a:extLst>
              <a:ext uri="{FF2B5EF4-FFF2-40B4-BE49-F238E27FC236}">
                <a16:creationId xmlns:a16="http://schemas.microsoft.com/office/drawing/2014/main" id="{DE5D0459-E1E9-495E-B6D1-903AC40445A7}"/>
              </a:ext>
            </a:extLst>
          </p:cNvPr>
          <p:cNvSpPr>
            <a:spLocks noGrp="1"/>
          </p:cNvSpPr>
          <p:nvPr>
            <p:ph type="pic" sz="quarter" idx="28"/>
          </p:nvPr>
        </p:nvSpPr>
        <p:spPr>
          <a:xfrm>
            <a:off x="3205214" y="1867611"/>
            <a:ext cx="2870047" cy="1545681"/>
          </a:xfrm>
          <a:solidFill>
            <a:schemeClr val="accent3"/>
          </a:solidFill>
        </p:spPr>
        <p:txBody>
          <a:bodyPr/>
          <a:lstStyle/>
          <a:p>
            <a:endParaRPr lang="en-US"/>
          </a:p>
        </p:txBody>
      </p:sp>
      <p:sp>
        <p:nvSpPr>
          <p:cNvPr id="42" name="Picture Placeholder 14">
            <a:extLst>
              <a:ext uri="{FF2B5EF4-FFF2-40B4-BE49-F238E27FC236}">
                <a16:creationId xmlns:a16="http://schemas.microsoft.com/office/drawing/2014/main" id="{51ADDDFF-2BA1-48BE-B0E3-3248E9CF6CA3}"/>
              </a:ext>
            </a:extLst>
          </p:cNvPr>
          <p:cNvSpPr>
            <a:spLocks noGrp="1"/>
          </p:cNvSpPr>
          <p:nvPr>
            <p:ph type="pic" sz="quarter" idx="29"/>
          </p:nvPr>
        </p:nvSpPr>
        <p:spPr>
          <a:xfrm>
            <a:off x="6116740" y="1867611"/>
            <a:ext cx="2870047" cy="1545681"/>
          </a:xfrm>
          <a:solidFill>
            <a:schemeClr val="accent3"/>
          </a:solidFill>
        </p:spPr>
        <p:txBody>
          <a:bodyPr/>
          <a:lstStyle/>
          <a:p>
            <a:endParaRPr lang="en-US"/>
          </a:p>
        </p:txBody>
      </p:sp>
    </p:spTree>
    <p:extLst>
      <p:ext uri="{BB962C8B-B14F-4D97-AF65-F5344CB8AC3E}">
        <p14:creationId xmlns:p14="http://schemas.microsoft.com/office/powerpoint/2010/main" val="329538737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7040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886397"/>
          </a:xfrm>
        </p:spPr>
        <p:txBody>
          <a:bodyPr anchor="b" anchorCtr="0"/>
          <a:lstStyle>
            <a:lvl1pPr>
              <a:lnSpc>
                <a:spcPct val="90000"/>
              </a:lnSpc>
              <a:defRPr sz="3200"/>
            </a:lvl1pPr>
          </a:lstStyle>
          <a:p>
            <a:r>
              <a:rPr lang="en-US"/>
              <a:t>Click to edit Master title style</a:t>
            </a:r>
            <a:endParaRPr lang="en-US" dirty="0"/>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6" name="Text Placeholder 5">
            <a:extLst>
              <a:ext uri="{FF2B5EF4-FFF2-40B4-BE49-F238E27FC236}">
                <a16:creationId xmlns:a16="http://schemas.microsoft.com/office/drawing/2014/main" id="{9CBFB05C-CF1C-4551-9EAA-1ABF6D134008}"/>
              </a:ext>
            </a:extLst>
          </p:cNvPr>
          <p:cNvSpPr>
            <a:spLocks noGrp="1"/>
          </p:cNvSpPr>
          <p:nvPr>
            <p:ph type="body" sz="quarter" idx="12"/>
          </p:nvPr>
        </p:nvSpPr>
        <p:spPr>
          <a:xfrm>
            <a:off x="584200" y="1731523"/>
            <a:ext cx="4164013" cy="276999"/>
          </a:xfrm>
        </p:spPr>
        <p:txBody>
          <a:bodyPr/>
          <a:lstStyle>
            <a:lvl1pPr marL="0" indent="0">
              <a:buNone/>
              <a:defRPr sz="18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Click to edit Master text styles</a:t>
            </a:r>
          </a:p>
        </p:txBody>
      </p:sp>
      <p:sp>
        <p:nvSpPr>
          <p:cNvPr id="7" name="Text Placeholder 5">
            <a:extLst>
              <a:ext uri="{FF2B5EF4-FFF2-40B4-BE49-F238E27FC236}">
                <a16:creationId xmlns:a16="http://schemas.microsoft.com/office/drawing/2014/main" id="{6B0104CF-44AE-4B97-9DCB-6871D081F5BA}"/>
              </a:ext>
            </a:extLst>
          </p:cNvPr>
          <p:cNvSpPr>
            <a:spLocks noGrp="1"/>
          </p:cNvSpPr>
          <p:nvPr>
            <p:ph type="body" sz="quarter" idx="13"/>
          </p:nvPr>
        </p:nvSpPr>
        <p:spPr>
          <a:xfrm>
            <a:off x="584200" y="2895598"/>
            <a:ext cx="4164013" cy="3373439"/>
          </a:xfrm>
        </p:spPr>
        <p:txBody>
          <a:bodyPr>
            <a:noAutofit/>
          </a:bodyPr>
          <a:lstStyle>
            <a:lvl1pPr marL="0" indent="0">
              <a:spcAft>
                <a:spcPts val="1200"/>
              </a:spcAft>
              <a:buNone/>
              <a:defRPr sz="12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Click to edit Master text styles</a:t>
            </a:r>
          </a:p>
        </p:txBody>
      </p:sp>
      <p:sp>
        <p:nvSpPr>
          <p:cNvPr id="8" name="Rectangle 7">
            <a:extLst>
              <a:ext uri="{FF2B5EF4-FFF2-40B4-BE49-F238E27FC236}">
                <a16:creationId xmlns:a16="http://schemas.microsoft.com/office/drawing/2014/main" id="{240670A7-4192-4B09-B42C-AC394140591F}"/>
              </a:ext>
            </a:extLst>
          </p:cNvPr>
          <p:cNvSpPr/>
          <p:nvPr userDrawn="1"/>
        </p:nvSpPr>
        <p:spPr bwMode="auto">
          <a:xfrm>
            <a:off x="5334000" y="0"/>
            <a:ext cx="6858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271699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quare Photo ">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8" name="Rectangle 7">
            <a:extLst>
              <a:ext uri="{FF2B5EF4-FFF2-40B4-BE49-F238E27FC236}">
                <a16:creationId xmlns:a16="http://schemas.microsoft.com/office/drawing/2014/main" id="{240670A7-4192-4B09-B42C-AC394140591F}"/>
              </a:ext>
            </a:extLst>
          </p:cNvPr>
          <p:cNvSpPr/>
          <p:nvPr userDrawn="1"/>
        </p:nvSpPr>
        <p:spPr bwMode="auto">
          <a:xfrm>
            <a:off x="5334000" y="0"/>
            <a:ext cx="6858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8F71B19F-05B3-41D3-9D0F-5AA514F6FD64}"/>
              </a:ext>
            </a:extLst>
          </p:cNvPr>
          <p:cNvSpPr>
            <a:spLocks noGrp="1"/>
          </p:cNvSpPr>
          <p:nvPr>
            <p:ph type="body" sz="quarter" idx="17"/>
          </p:nvPr>
        </p:nvSpPr>
        <p:spPr>
          <a:xfrm>
            <a:off x="584200" y="585788"/>
            <a:ext cx="4164013" cy="1886670"/>
          </a:xfrm>
        </p:spPr>
        <p:txBody>
          <a:bodyPr/>
          <a:lstStyle>
            <a:lvl1pPr marL="0" indent="0">
              <a:lnSpc>
                <a:spcPct val="90000"/>
              </a:lnSpc>
              <a:spcAft>
                <a:spcPts val="600"/>
              </a:spcAft>
              <a:buNone/>
              <a:defRPr sz="3200">
                <a:latin typeface="+mj-lt"/>
              </a:defRPr>
            </a:lvl1pPr>
            <a:lvl2pPr marL="0" indent="0">
              <a:spcBef>
                <a:spcPts val="2400"/>
              </a:spcBef>
              <a:spcAft>
                <a:spcPts val="1200"/>
              </a:spcAft>
              <a:buNone/>
              <a:defRPr sz="1800">
                <a:latin typeface="+mn-lt"/>
              </a:defRPr>
            </a:lvl2pPr>
            <a:lvl3pPr marL="0" indent="0">
              <a:spcBef>
                <a:spcPts val="0"/>
              </a:spcBef>
              <a:spcAft>
                <a:spcPts val="300"/>
              </a:spcAft>
              <a:buNone/>
              <a:defRPr sz="1200"/>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5BB0EE3-21A6-4DBB-8CB0-B0A9B1279073}"/>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5745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98" r:id="rId45"/>
    <p:sldLayoutId id="2147485397" r:id="rId46"/>
    <p:sldLayoutId id="2147485385" r:id="rId47"/>
    <p:sldLayoutId id="2147485387" r:id="rId48"/>
    <p:sldLayoutId id="2147485382" r:id="rId49"/>
    <p:sldLayoutId id="2147484922" r:id="rId50"/>
    <p:sldLayoutId id="2147484923" r:id="rId51"/>
    <p:sldLayoutId id="2147485287" r:id="rId52"/>
    <p:sldLayoutId id="2147484924" r:id="rId53"/>
    <p:sldLayoutId id="2147484839" r:id="rId54"/>
    <p:sldLayoutId id="2147484840" r:id="rId55"/>
    <p:sldLayoutId id="2147485383" r:id="rId56"/>
    <p:sldLayoutId id="2147484841" r:id="rId57"/>
    <p:sldLayoutId id="2147484842" r:id="rId58"/>
    <p:sldLayoutId id="2147484843" r:id="rId59"/>
    <p:sldLayoutId id="2147484938" r:id="rId60"/>
    <p:sldLayoutId id="2147484939" r:id="rId61"/>
    <p:sldLayoutId id="2147484940" r:id="rId62"/>
    <p:sldLayoutId id="2147485161" r:id="rId63"/>
    <p:sldLayoutId id="2147485152" r:id="rId64"/>
    <p:sldLayoutId id="2147485153" r:id="rId65"/>
    <p:sldLayoutId id="2147485154" r:id="rId66"/>
    <p:sldLayoutId id="2147485379" r:id="rId67"/>
    <p:sldLayoutId id="2147485380" r:id="rId68"/>
    <p:sldLayoutId id="2147485381" r:id="rId69"/>
    <p:sldLayoutId id="2147484944" r:id="rId70"/>
    <p:sldLayoutId id="2147484945" r:id="rId71"/>
    <p:sldLayoutId id="2147485372" r:id="rId72"/>
    <p:sldLayoutId id="2147485373" r:id="rId73"/>
    <p:sldLayoutId id="2147485388" r:id="rId74"/>
    <p:sldLayoutId id="2147485296" r:id="rId75"/>
    <p:sldLayoutId id="2147485392" r:id="rId76"/>
    <p:sldLayoutId id="2147485393" r:id="rId77"/>
    <p:sldLayoutId id="2147485368" r:id="rId78"/>
    <p:sldLayoutId id="2147485367" r:id="rId79"/>
    <p:sldLayoutId id="2147485292" r:id="rId80"/>
    <p:sldLayoutId id="2147485294" r:id="rId81"/>
    <p:sldLayoutId id="2147485338" r:id="rId82"/>
    <p:sldLayoutId id="2147485339" r:id="rId83"/>
    <p:sldLayoutId id="2147485360" r:id="rId84"/>
    <p:sldLayoutId id="2147485364" r:id="rId85"/>
    <p:sldLayoutId id="2147485365" r:id="rId86"/>
    <p:sldLayoutId id="2147485352" r:id="rId87"/>
    <p:sldLayoutId id="2147485353" r:id="rId88"/>
    <p:sldLayoutId id="2147485354" r:id="rId89"/>
    <p:sldLayoutId id="2147485355" r:id="rId90"/>
    <p:sldLayoutId id="2147485356" r:id="rId91"/>
    <p:sldLayoutId id="2147485374" r:id="rId92"/>
    <p:sldLayoutId id="2147485375" r:id="rId93"/>
    <p:sldLayoutId id="2147485376" r:id="rId94"/>
    <p:sldLayoutId id="2147485377" r:id="rId95"/>
    <p:sldLayoutId id="2147485378" r:id="rId96"/>
    <p:sldLayoutId id="2147485137" r:id="rId97"/>
    <p:sldLayoutId id="2147485138" r:id="rId98"/>
    <p:sldLayoutId id="2147485139" r:id="rId99"/>
    <p:sldLayoutId id="2147485140" r:id="rId100"/>
    <p:sldLayoutId id="2147485141" r:id="rId101"/>
    <p:sldLayoutId id="2147485142" r:id="rId102"/>
    <p:sldLayoutId id="2147484249" r:id="rId103"/>
    <p:sldLayoutId id="2147484640" r:id="rId104"/>
    <p:sldLayoutId id="2147485288" r:id="rId105"/>
    <p:sldLayoutId id="2147485290" r:id="rId106"/>
    <p:sldLayoutId id="2147485289" r:id="rId107"/>
    <p:sldLayoutId id="2147485291" r:id="rId108"/>
    <p:sldLayoutId id="2147484584" r:id="rId109"/>
    <p:sldLayoutId id="2147484583" r:id="rId110"/>
    <p:sldLayoutId id="2147484671" r:id="rId111"/>
    <p:sldLayoutId id="2147484673" r:id="rId112"/>
    <p:sldLayoutId id="2147485391" r:id="rId113"/>
    <p:sldLayoutId id="2147484299" r:id="rId114"/>
    <p:sldLayoutId id="2147484263" r:id="rId115"/>
    <p:sldLayoutId id="2147485399" r:id="rId116"/>
    <p:sldLayoutId id="2147485400"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eg"/><Relationship Id="rId3" Type="http://schemas.openxmlformats.org/officeDocument/2006/relationships/image" Target="../media/image34.jpeg"/><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116.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36.pn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 Id="rId14" Type="http://schemas.openxmlformats.org/officeDocument/2006/relationships/image" Target="../media/image45.jpe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6.xml"/><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12.xml"/><Relationship Id="rId5" Type="http://schemas.openxmlformats.org/officeDocument/2006/relationships/image" Target="../media/image53.sv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onedrive/developer/controls/file-pickers/js-v72/open-file?view=odsp-graph-online" TargetMode="External"/><Relationship Id="rId7" Type="http://schemas.openxmlformats.org/officeDocument/2006/relationships/image" Target="../media/image56.svg"/><Relationship Id="rId2" Type="http://schemas.openxmlformats.org/officeDocument/2006/relationships/hyperlink" Target="https://js.live.net/v7.2/OneDrive.js" TargetMode="External"/><Relationship Id="rId1" Type="http://schemas.openxmlformats.org/officeDocument/2006/relationships/slideLayout" Target="../slideLayouts/slideLayout4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github.com/OneDrive/onedrive-community-samples/tree/master/samples/spfx-file-picker"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onedrive/developer/controls/file-pickers/js-v72/save-file?view=odsp-graph-online" TargetMode="External"/><Relationship Id="rId2" Type="http://schemas.openxmlformats.org/officeDocument/2006/relationships/hyperlink" Target="https://js.live.net/v7.2/OneDrive.js" TargetMode="External"/><Relationship Id="rId1" Type="http://schemas.openxmlformats.org/officeDocument/2006/relationships/slideLayout" Target="../slideLayouts/slideLayout46.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12.xml"/><Relationship Id="rId5" Type="http://schemas.openxmlformats.org/officeDocument/2006/relationships/image" Target="../media/image61.sv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3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icrosoft.com/graph/docs/api-reference/v1.0/resources/drive" TargetMode="External"/><Relationship Id="rId2" Type="http://schemas.openxmlformats.org/officeDocument/2006/relationships/hyperlink" Target="https://developer.microsoft.com/en-us/graph/docs/api-reference/v1.0/resources/site" TargetMode="External"/><Relationship Id="rId1" Type="http://schemas.openxmlformats.org/officeDocument/2006/relationships/slideLayout" Target="../slideLayouts/slideLayout34.xml"/><Relationship Id="rId4" Type="http://schemas.openxmlformats.org/officeDocument/2006/relationships/hyperlink" Target="https://developer.microsoft.com/graph/docs/api-reference/v1.0/resources/driveite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support.microsoft.com/en-us/office/file-types-supported-for-previewing-files-in-onedrive-sharepoint-and-teams-e054cd0f-8ef2-4ccb-937e-26e37419c5e4" TargetMode="External"/><Relationship Id="rId2" Type="http://schemas.openxmlformats.org/officeDocument/2006/relationships/image" Target="../media/image68.png"/><Relationship Id="rId1" Type="http://schemas.openxmlformats.org/officeDocument/2006/relationships/slideLayout" Target="../slideLayouts/slideLayout46.xml"/><Relationship Id="rId5" Type="http://schemas.openxmlformats.org/officeDocument/2006/relationships/image" Target="../media/image69.png"/><Relationship Id="rId4" Type="http://schemas.openxmlformats.org/officeDocument/2006/relationships/hyperlink" Target="https://docs.microsoft.com/en-us/graph/api/driveitem-preview?view=graph-rest-1.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support.microsoft.com/en-us/office/file-types-supported-for-previewing-files-in-onedrive-sharepoint-and-teams-e054cd0f-8ef2-4ccb-937e-26e37419c5e4" TargetMode="External"/><Relationship Id="rId2" Type="http://schemas.openxmlformats.org/officeDocument/2006/relationships/image" Target="../media/image70.png"/><Relationship Id="rId1" Type="http://schemas.openxmlformats.org/officeDocument/2006/relationships/slideLayout" Target="../slideLayouts/slideLayout46.xml"/><Relationship Id="rId4" Type="http://schemas.openxmlformats.org/officeDocument/2006/relationships/hyperlink" Target="https://docs.microsoft.com/en-us/graph/api/driveitem-list-thumbnails?view=graph-rest-1.0&amp;tabs=http"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graph/delta-query-overview" TargetMode="External"/><Relationship Id="rId2" Type="http://schemas.openxmlformats.org/officeDocument/2006/relationships/hyperlink" Target="https://docs.microsoft.com/en-us/graph/api/resources/webhooks?view=graph-rest-1.0" TargetMode="External"/><Relationship Id="rId1" Type="http://schemas.openxmlformats.org/officeDocument/2006/relationships/slideLayout" Target="../slideLayouts/slideLayout46.xml"/><Relationship Id="rId5" Type="http://schemas.openxmlformats.org/officeDocument/2006/relationships/image" Target="../media/image71.png"/><Relationship Id="rId4" Type="http://schemas.openxmlformats.org/officeDocument/2006/relationships/hyperlink" Target="https://github.com/pnp/contoso/tree/main/onedrivefil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ka.ms/deltadoc" TargetMode="External"/><Relationship Id="rId2" Type="http://schemas.openxmlformats.org/officeDocument/2006/relationships/hyperlink" Target="https://aka.ms/scanguidance" TargetMode="External"/><Relationship Id="rId1" Type="http://schemas.openxmlformats.org/officeDocument/2006/relationships/slideLayout" Target="../slideLayouts/slideLayout46.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112.xml"/><Relationship Id="rId5" Type="http://schemas.openxmlformats.org/officeDocument/2006/relationships/image" Target="../media/image61.svg"/><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6.xml"/><Relationship Id="rId5" Type="http://schemas.openxmlformats.org/officeDocument/2006/relationships/hyperlink" Target="https://pnp.github.io/contoso/file-handler/" TargetMode="External"/><Relationship Id="rId4" Type="http://schemas.openxmlformats.org/officeDocument/2006/relationships/hyperlink" Target="https://docs.microsoft.com/en-us/onedrive/developer/file-handlers/?view=odsp-graph-onlin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microsoftsearch/connectors-overview" TargetMode="External"/><Relationship Id="rId2" Type="http://schemas.openxmlformats.org/officeDocument/2006/relationships/image" Target="../media/image77.png"/><Relationship Id="rId1" Type="http://schemas.openxmlformats.org/officeDocument/2006/relationships/slideLayout" Target="../slideLayouts/slideLayout46.xml"/><Relationship Id="rId5" Type="http://schemas.openxmlformats.org/officeDocument/2006/relationships/hyperlink" Target="https://github.com/microsoftgraph/msgraph-search-connector-sample" TargetMode="External"/><Relationship Id="rId4" Type="http://schemas.openxmlformats.org/officeDocument/2006/relationships/hyperlink" Target="https://docs.microsoft.com/en-us/microsoftsearch/connectors-gallery"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3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9.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6.xml"/><Relationship Id="rId5" Type="http://schemas.openxmlformats.org/officeDocument/2006/relationships/image" Target="../media/image87.jpe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112.xml"/><Relationship Id="rId5" Type="http://schemas.openxmlformats.org/officeDocument/2006/relationships/image" Target="../media/image91.svg"/><Relationship Id="rId4" Type="http://schemas.openxmlformats.org/officeDocument/2006/relationships/image" Target="../media/image90.png"/></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6.xml"/><Relationship Id="rId6" Type="http://schemas.openxmlformats.org/officeDocument/2006/relationships/slide" Target="slide58.xml"/><Relationship Id="rId5" Type="http://schemas.openxmlformats.org/officeDocument/2006/relationships/hyperlink" Target="https://pnp.github.io/List-Formatting/" TargetMode="External"/><Relationship Id="rId4" Type="http://schemas.openxmlformats.org/officeDocument/2006/relationships/hyperlink" Target="https://docs.microsoft.com/en-us/sharepoint/dev/declarative-customization/column-formatti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6.xml"/><Relationship Id="rId6" Type="http://schemas.openxmlformats.org/officeDocument/2006/relationships/hyperlink" Target="https://pnp.github.io/List-Formatting/" TargetMode="External"/><Relationship Id="rId5" Type="http://schemas.openxmlformats.org/officeDocument/2006/relationships/hyperlink" Target="https://docs.microsoft.com/en-us/sharepoint/dev/declarative-customization/view-formatting" TargetMode="Externa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sharepoint/dev/declarative-customization/list-form-conditional-show-hide" TargetMode="External"/><Relationship Id="rId2" Type="http://schemas.openxmlformats.org/officeDocument/2006/relationships/image" Target="../media/image81.png"/><Relationship Id="rId1" Type="http://schemas.openxmlformats.org/officeDocument/2006/relationships/slideLayout" Target="../slideLayouts/slideLayout46.xml"/><Relationship Id="rId5" Type="http://schemas.openxmlformats.org/officeDocument/2006/relationships/hyperlink" Target="https://pnp.github.io/List-Formatting/" TargetMode="External"/><Relationship Id="rId4" Type="http://schemas.openxmlformats.org/officeDocument/2006/relationships/hyperlink" Target="https://docs.microsoft.com/en-us/sharepoint/dev/declarative-customization/list-form-configuration"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powerapps/maker/canvas-apps/sharepoint-scenario-intro" TargetMode="External"/><Relationship Id="rId2" Type="http://schemas.openxmlformats.org/officeDocument/2006/relationships/image" Target="../media/image97.png"/><Relationship Id="rId1" Type="http://schemas.openxmlformats.org/officeDocument/2006/relationships/slideLayout" Target="../slideLayouts/slideLayout46.xml"/><Relationship Id="rId5" Type="http://schemas.openxmlformats.org/officeDocument/2006/relationships/hyperlink" Target="https://pnp.github.io/powerplatform-samples/" TargetMode="External"/><Relationship Id="rId4" Type="http://schemas.openxmlformats.org/officeDocument/2006/relationships/hyperlink" Target="https://resources.techcommunity.microsoft.com/microsoft-list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12.xml"/><Relationship Id="rId5" Type="http://schemas.openxmlformats.org/officeDocument/2006/relationships/image" Target="../media/image101.svg"/><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46.xml"/><Relationship Id="rId5" Type="http://schemas.openxmlformats.org/officeDocument/2006/relationships/hyperlink" Target="https://support.microsoft.com/en-us/office/create-a-rule-to-automate-a-list-151ea008-7fa6-409b-b0bd-b04a3b3cacd5?ui=en-US&amp;rs=en-US&amp;ad=US" TargetMode="External"/><Relationship Id="rId4" Type="http://schemas.openxmlformats.org/officeDocument/2006/relationships/hyperlink" Target="https://resources.techcommunity.microsoft.com/microsoft-list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resources.techcommunity.microsoft.com/microsoft-lists/" TargetMode="External"/><Relationship Id="rId7" Type="http://schemas.openxmlformats.org/officeDocument/2006/relationships/image" Target="../media/image106.png"/><Relationship Id="rId2" Type="http://schemas.openxmlformats.org/officeDocument/2006/relationships/image" Target="../media/image104.png"/><Relationship Id="rId1" Type="http://schemas.openxmlformats.org/officeDocument/2006/relationships/slideLayout" Target="../slideLayouts/slideLayout46.xml"/><Relationship Id="rId6" Type="http://schemas.openxmlformats.org/officeDocument/2006/relationships/image" Target="../media/image105.png"/><Relationship Id="rId5" Type="http://schemas.openxmlformats.org/officeDocument/2006/relationships/hyperlink" Target="https://pnp.github.io/powerplatform-samples/" TargetMode="External"/><Relationship Id="rId4" Type="http://schemas.openxmlformats.org/officeDocument/2006/relationships/hyperlink" Target="https://docs.microsoft.com/en-us/connectors/sharepointonlin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112.xml"/><Relationship Id="rId5" Type="http://schemas.openxmlformats.org/officeDocument/2006/relationships/image" Target="../media/image91.sv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 Id="rId4" Type="http://schemas.openxmlformats.org/officeDocument/2006/relationships/image" Target="../media/image25.svg"/></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microsoft.com/en-us/graph/docs/api-reference/v1.0/resources/list" TargetMode="External"/><Relationship Id="rId2" Type="http://schemas.openxmlformats.org/officeDocument/2006/relationships/hyperlink" Target="https://developer.microsoft.com/en-us/graph/docs/api-reference/v1.0/resources/site" TargetMode="External"/><Relationship Id="rId1" Type="http://schemas.openxmlformats.org/officeDocument/2006/relationships/slideLayout" Target="../slideLayouts/slideLayout34.xml"/><Relationship Id="rId4" Type="http://schemas.openxmlformats.org/officeDocument/2006/relationships/hyperlink" Target="https://developer.microsoft.com/en-us/graph/docs/api-reference/v1.0/resources/listite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hyperlink" Target="https://aka.ms/spfx-tutorials" TargetMode="External"/><Relationship Id="rId2" Type="http://schemas.openxmlformats.org/officeDocument/2006/relationships/image" Target="../media/image107.pn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hyperlink" Target="https://aka.ms/spfx" TargetMode="External"/><Relationship Id="rId2" Type="http://schemas.openxmlformats.org/officeDocument/2006/relationships/image" Target="../media/image108.png"/><Relationship Id="rId1" Type="http://schemas.openxmlformats.org/officeDocument/2006/relationships/slideLayout" Target="../slideLayouts/slideLayout46.xml"/><Relationship Id="rId6" Type="http://schemas.openxmlformats.org/officeDocument/2006/relationships/hyperlink" Target="https://pnp.github.io/teams-dev-samples/" TargetMode="External"/><Relationship Id="rId5" Type="http://schemas.openxmlformats.org/officeDocument/2006/relationships/hyperlink" Target="https://pnp.github.io/sp-dev-fx-webparts/" TargetMode="External"/><Relationship Id="rId4" Type="http://schemas.openxmlformats.org/officeDocument/2006/relationships/hyperlink" Target="https://docs.microsoft.com/en-us/learn/modules/sharepoint-spfx-web-parts/"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2.xml"/><Relationship Id="rId5" Type="http://schemas.openxmlformats.org/officeDocument/2006/relationships/image" Target="../media/image112.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hyperlink" Target="https://aka.ms/spfx" TargetMode="External"/><Relationship Id="rId2" Type="http://schemas.openxmlformats.org/officeDocument/2006/relationships/image" Target="../media/image113.png"/><Relationship Id="rId1" Type="http://schemas.openxmlformats.org/officeDocument/2006/relationships/slideLayout" Target="../slideLayouts/slideLayout46.xml"/><Relationship Id="rId5" Type="http://schemas.openxmlformats.org/officeDocument/2006/relationships/hyperlink" Target="https://pnp.github.io/sp-dev-fx-extensions/" TargetMode="External"/><Relationship Id="rId4" Type="http://schemas.openxmlformats.org/officeDocument/2006/relationships/hyperlink" Target="https://docs.microsoft.com/en-us/learn/modules/sharepoint-spfx-extension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ka.ms/spfx" TargetMode="External"/><Relationship Id="rId2" Type="http://schemas.openxmlformats.org/officeDocument/2006/relationships/image" Target="../media/image114.png"/><Relationship Id="rId1" Type="http://schemas.openxmlformats.org/officeDocument/2006/relationships/slideLayout" Target="../slideLayouts/slideLayout46.xml"/><Relationship Id="rId5" Type="http://schemas.openxmlformats.org/officeDocument/2006/relationships/hyperlink" Target="https://pnp.github.io/sp-dev-fx-extensions/" TargetMode="External"/><Relationship Id="rId4" Type="http://schemas.openxmlformats.org/officeDocument/2006/relationships/hyperlink" Target="https://docs.microsoft.com/en-us/learn/modules/sharepoint-spfx-extension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ka.ms/spfx" TargetMode="External"/><Relationship Id="rId2" Type="http://schemas.openxmlformats.org/officeDocument/2006/relationships/image" Target="../media/image115.gif"/><Relationship Id="rId1" Type="http://schemas.openxmlformats.org/officeDocument/2006/relationships/slideLayout" Target="../slideLayouts/slideLayout46.xml"/><Relationship Id="rId5" Type="http://schemas.openxmlformats.org/officeDocument/2006/relationships/hyperlink" Target="https://pnp.github.io/sp-dev-fx-extensions/" TargetMode="External"/><Relationship Id="rId4" Type="http://schemas.openxmlformats.org/officeDocument/2006/relationships/hyperlink" Target="https://docs.microsoft.com/en-us/learn/modules/sharepoint-spfx-extension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6.png"/><Relationship Id="rId1" Type="http://schemas.openxmlformats.org/officeDocument/2006/relationships/slideLayout" Target="../slideLayouts/slideLayout109.xml"/></Relationships>
</file>

<file path=ppt/slides/_rels/slide50.xml.rels><?xml version="1.0" encoding="UTF-8" standalone="yes"?>
<Relationships xmlns="http://schemas.openxmlformats.org/package/2006/relationships"><Relationship Id="rId3" Type="http://schemas.openxmlformats.org/officeDocument/2006/relationships/hyperlink" Target="https://aka.ms/spfx" TargetMode="External"/><Relationship Id="rId2" Type="http://schemas.openxmlformats.org/officeDocument/2006/relationships/image" Target="../media/image116.gif"/><Relationship Id="rId1" Type="http://schemas.openxmlformats.org/officeDocument/2006/relationships/slideLayout" Target="../slideLayouts/slideLayout46.xml"/><Relationship Id="rId5" Type="http://schemas.openxmlformats.org/officeDocument/2006/relationships/hyperlink" Target="https://microsoft-search.github.io/pnp-modern-search/search-query-enhancer/getting-started/" TargetMode="External"/><Relationship Id="rId4" Type="http://schemas.openxmlformats.org/officeDocument/2006/relationships/hyperlink" Target="https://microsoft-search.github.io/pnp-modern-search/"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sharepoint/dev/spfx/library-component-overview" TargetMode="External"/><Relationship Id="rId2" Type="http://schemas.openxmlformats.org/officeDocument/2006/relationships/hyperlink" Target="https://aka.ms/spfx" TargetMode="External"/><Relationship Id="rId1" Type="http://schemas.openxmlformats.org/officeDocument/2006/relationships/slideLayout" Target="../slideLayouts/slideLayout46.xml"/><Relationship Id="rId5" Type="http://schemas.openxmlformats.org/officeDocument/2006/relationships/image" Target="../media/image117.png"/><Relationship Id="rId4" Type="http://schemas.openxmlformats.org/officeDocument/2006/relationships/hyperlink" Target="https://github.com/pnp/sp-dev-fx-library-component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53.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svg"/><Relationship Id="rId3" Type="http://schemas.openxmlformats.org/officeDocument/2006/relationships/image" Target="../media/image119.svg"/><Relationship Id="rId7" Type="http://schemas.openxmlformats.org/officeDocument/2006/relationships/image" Target="../media/image123.svg"/><Relationship Id="rId12" Type="http://schemas.openxmlformats.org/officeDocument/2006/relationships/image" Target="../media/image128.png"/><Relationship Id="rId17" Type="http://schemas.openxmlformats.org/officeDocument/2006/relationships/image" Target="../media/image133.svg"/><Relationship Id="rId2" Type="http://schemas.openxmlformats.org/officeDocument/2006/relationships/image" Target="../media/image118.png"/><Relationship Id="rId16" Type="http://schemas.openxmlformats.org/officeDocument/2006/relationships/image" Target="../media/image132.png"/><Relationship Id="rId1" Type="http://schemas.openxmlformats.org/officeDocument/2006/relationships/slideLayout" Target="../slideLayouts/slideLayout22.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svg"/><Relationship Id="rId15" Type="http://schemas.openxmlformats.org/officeDocument/2006/relationships/image" Target="../media/image131.sv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svg"/><Relationship Id="rId14" Type="http://schemas.openxmlformats.org/officeDocument/2006/relationships/image" Target="../media/image130.png"/></Relationships>
</file>

<file path=ppt/slides/_rels/slide54.xml.rels><?xml version="1.0" encoding="UTF-8" standalone="yes"?>
<Relationships xmlns="http://schemas.openxmlformats.org/package/2006/relationships"><Relationship Id="rId3" Type="http://schemas.openxmlformats.org/officeDocument/2006/relationships/hyperlink" Target="https://docs.microsoft.com/en-us/azure/marketplace/marketplace-publishers-guide" TargetMode="External"/><Relationship Id="rId2" Type="http://schemas.openxmlformats.org/officeDocument/2006/relationships/image" Target="../media/image134.png"/><Relationship Id="rId1" Type="http://schemas.openxmlformats.org/officeDocument/2006/relationships/slideLayout" Target="../slideLayouts/slideLayout46.xml"/><Relationship Id="rId4" Type="http://schemas.openxmlformats.org/officeDocument/2006/relationships/hyperlink" Target="https://appsource.microsoft.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6.xml"/><Relationship Id="rId4" Type="http://schemas.openxmlformats.org/officeDocument/2006/relationships/hyperlink" Target="https://docs.microsoft.com/en-us/sharepoint/dev/declarative-customization/site-design-overview"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5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0.png"/><Relationship Id="rId18" Type="http://schemas.openxmlformats.org/officeDocument/2006/relationships/hyperlink" Target="https://aka.ms/M365DevYouTube" TargetMode="External"/><Relationship Id="rId3" Type="http://schemas.openxmlformats.org/officeDocument/2006/relationships/hyperlink" Target="https://github.com/pnp" TargetMode="External"/><Relationship Id="rId7" Type="http://schemas.openxmlformats.org/officeDocument/2006/relationships/image" Target="../media/image138.png"/><Relationship Id="rId12" Type="http://schemas.openxmlformats.org/officeDocument/2006/relationships/hyperlink" Target="https://aka.ms/teams-samples" TargetMode="External"/><Relationship Id="rId17" Type="http://schemas.openxmlformats.org/officeDocument/2006/relationships/hyperlink" Target="../aka.ms/M365DevYouTube" TargetMode="External"/><Relationship Id="rId2" Type="http://schemas.openxmlformats.org/officeDocument/2006/relationships/hyperlink" Target="https://github.com/sharepoint" TargetMode="External"/><Relationship Id="rId16" Type="http://schemas.openxmlformats.org/officeDocument/2006/relationships/image" Target="../media/image142.png"/><Relationship Id="rId20" Type="http://schemas.openxmlformats.org/officeDocument/2006/relationships/image" Target="../media/image144.png"/><Relationship Id="rId1" Type="http://schemas.openxmlformats.org/officeDocument/2006/relationships/slideLayout" Target="../slideLayouts/slideLayout22.xml"/><Relationship Id="rId6" Type="http://schemas.openxmlformats.org/officeDocument/2006/relationships/image" Target="../media/image137.png"/><Relationship Id="rId11" Type="http://schemas.openxmlformats.org/officeDocument/2006/relationships/hyperlink" Target="https://aka.ms/list-formatting" TargetMode="External"/><Relationship Id="rId5" Type="http://schemas.openxmlformats.org/officeDocument/2006/relationships/hyperlink" Target="https://github.com/microsoftgraph" TargetMode="External"/><Relationship Id="rId15" Type="http://schemas.openxmlformats.org/officeDocument/2006/relationships/hyperlink" Target="https://aka.ms/m365pnp-videos" TargetMode="External"/><Relationship Id="rId10" Type="http://schemas.openxmlformats.org/officeDocument/2006/relationships/hyperlink" Target="https://aka.ms/spfx-extensions" TargetMode="External"/><Relationship Id="rId19" Type="http://schemas.openxmlformats.org/officeDocument/2006/relationships/image" Target="../media/image143.png"/><Relationship Id="rId4" Type="http://schemas.openxmlformats.org/officeDocument/2006/relationships/hyperlink" Target="https://github.com/officedev" TargetMode="External"/><Relationship Id="rId9" Type="http://schemas.openxmlformats.org/officeDocument/2006/relationships/hyperlink" Target="https://aka.ms/spfx-webparts" TargetMode="External"/><Relationship Id="rId14" Type="http://schemas.openxmlformats.org/officeDocument/2006/relationships/image" Target="../media/image1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 Id="rId4"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842959-6602-4AC1-BD9C-F2207A09A57C}"/>
              </a:ext>
            </a:extLst>
          </p:cNvPr>
          <p:cNvSpPr>
            <a:spLocks noGrp="1"/>
          </p:cNvSpPr>
          <p:nvPr>
            <p:ph type="title"/>
          </p:nvPr>
        </p:nvSpPr>
        <p:spPr>
          <a:xfrm>
            <a:off x="584200" y="2425780"/>
            <a:ext cx="9144000" cy="1107996"/>
          </a:xfrm>
        </p:spPr>
        <p:txBody>
          <a:bodyPr/>
          <a:lstStyle/>
          <a:p>
            <a:r>
              <a:rPr lang="en-US" dirty="0"/>
              <a:t>Building apps for Microsoft SharePoint </a:t>
            </a:r>
            <a:br>
              <a:rPr lang="en-US" dirty="0"/>
            </a:br>
            <a:r>
              <a:rPr lang="en-US" dirty="0"/>
              <a:t>and OneDrive</a:t>
            </a:r>
          </a:p>
        </p:txBody>
      </p:sp>
      <p:sp>
        <p:nvSpPr>
          <p:cNvPr id="6" name="Text Placeholder 5">
            <a:extLst>
              <a:ext uri="{FF2B5EF4-FFF2-40B4-BE49-F238E27FC236}">
                <a16:creationId xmlns:a16="http://schemas.microsoft.com/office/drawing/2014/main" id="{19D13010-A1EE-4F8C-95E8-B88B65129351}"/>
              </a:ext>
            </a:extLst>
          </p:cNvPr>
          <p:cNvSpPr>
            <a:spLocks noGrp="1"/>
          </p:cNvSpPr>
          <p:nvPr>
            <p:ph type="body" sz="quarter" idx="12"/>
          </p:nvPr>
        </p:nvSpPr>
        <p:spPr>
          <a:xfrm>
            <a:off x="584200" y="3962400"/>
            <a:ext cx="9144000" cy="677108"/>
          </a:xfrm>
        </p:spPr>
        <p:txBody>
          <a:bodyPr/>
          <a:lstStyle/>
          <a:p>
            <a:r>
              <a:rPr lang="en-US" dirty="0"/>
              <a:t>Integrate and extend with your application experience</a:t>
            </a:r>
          </a:p>
          <a:p>
            <a:endParaRPr lang="en-US" dirty="0"/>
          </a:p>
        </p:txBody>
      </p:sp>
      <p:sp>
        <p:nvSpPr>
          <p:cNvPr id="2" name="TextBox 1">
            <a:extLst>
              <a:ext uri="{FF2B5EF4-FFF2-40B4-BE49-F238E27FC236}">
                <a16:creationId xmlns:a16="http://schemas.microsoft.com/office/drawing/2014/main" id="{9E6611AA-20E4-469A-880D-D6FD704DCC8F}"/>
              </a:ext>
            </a:extLst>
          </p:cNvPr>
          <p:cNvSpPr txBox="1"/>
          <p:nvPr/>
        </p:nvSpPr>
        <p:spPr>
          <a:xfrm>
            <a:off x="11411381" y="6640779"/>
            <a:ext cx="687689" cy="169277"/>
          </a:xfrm>
          <a:prstGeom prst="rect">
            <a:avLst/>
          </a:prstGeom>
          <a:noFill/>
        </p:spPr>
        <p:txBody>
          <a:bodyPr wrap="none" lIns="0" tIns="0" rIns="0" bIns="0" rtlCol="0">
            <a:spAutoFit/>
          </a:bodyPr>
          <a:lstStyle/>
          <a:p>
            <a:pPr algn="l"/>
            <a:r>
              <a:rPr lang="en-US" sz="1100"/>
              <a:t>Version 1.2</a:t>
            </a:r>
            <a:endParaRPr lang="LID4096" sz="1100" dirty="0" err="1"/>
          </a:p>
        </p:txBody>
      </p:sp>
    </p:spTree>
    <p:extLst>
      <p:ext uri="{BB962C8B-B14F-4D97-AF65-F5344CB8AC3E}">
        <p14:creationId xmlns:p14="http://schemas.microsoft.com/office/powerpoint/2010/main" val="183362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E62E2E-B81B-4953-B977-EAD80B11AB25}"/>
              </a:ext>
            </a:extLst>
          </p:cNvPr>
          <p:cNvSpPr>
            <a:spLocks noGrp="1"/>
          </p:cNvSpPr>
          <p:nvPr>
            <p:ph type="title"/>
          </p:nvPr>
        </p:nvSpPr>
        <p:spPr/>
        <p:txBody>
          <a:bodyPr/>
          <a:lstStyle/>
          <a:p>
            <a:pPr algn="ctr"/>
            <a:r>
              <a:rPr lang="en-US" dirty="0"/>
              <a:t>Partners building with SharePoint and OneDrive</a:t>
            </a:r>
          </a:p>
        </p:txBody>
      </p:sp>
      <p:pic>
        <p:nvPicPr>
          <p:cNvPr id="6" name="Picture 5">
            <a:extLst>
              <a:ext uri="{FF2B5EF4-FFF2-40B4-BE49-F238E27FC236}">
                <a16:creationId xmlns:a16="http://schemas.microsoft.com/office/drawing/2014/main" id="{48A71211-E2AD-416A-B573-7A4FE4A7DE09}"/>
              </a:ext>
            </a:extLst>
          </p:cNvPr>
          <p:cNvPicPr>
            <a:picLocks noChangeAspect="1"/>
          </p:cNvPicPr>
          <p:nvPr/>
        </p:nvPicPr>
        <p:blipFill>
          <a:blip r:embed="rId2"/>
          <a:srcRect t="77" b="77"/>
          <a:stretch/>
        </p:blipFill>
        <p:spPr>
          <a:xfrm>
            <a:off x="1573394" y="1803438"/>
            <a:ext cx="9082883" cy="4689803"/>
          </a:xfrm>
          <a:prstGeom prst="rect">
            <a:avLst/>
          </a:prstGeom>
          <a:ln>
            <a:noFill/>
          </a:ln>
        </p:spPr>
      </p:pic>
    </p:spTree>
    <p:extLst>
      <p:ext uri="{BB962C8B-B14F-4D97-AF65-F5344CB8AC3E}">
        <p14:creationId xmlns:p14="http://schemas.microsoft.com/office/powerpoint/2010/main" val="6030983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AF5DBF-0942-4416-AC4B-2339D1E2B85D}"/>
              </a:ext>
            </a:extLst>
          </p:cNvPr>
          <p:cNvSpPr>
            <a:spLocks noGrp="1"/>
          </p:cNvSpPr>
          <p:nvPr>
            <p:ph type="title"/>
          </p:nvPr>
        </p:nvSpPr>
        <p:spPr>
          <a:xfrm>
            <a:off x="585216" y="3033223"/>
            <a:ext cx="9144000" cy="498598"/>
          </a:xfrm>
        </p:spPr>
        <p:txBody>
          <a:bodyPr/>
          <a:lstStyle/>
          <a:p>
            <a:r>
              <a:rPr lang="en-US" dirty="0"/>
              <a:t>Files extensibility scenarios</a:t>
            </a:r>
          </a:p>
        </p:txBody>
      </p:sp>
      <p:sp>
        <p:nvSpPr>
          <p:cNvPr id="7" name="Text Placeholder 6">
            <a:extLst>
              <a:ext uri="{FF2B5EF4-FFF2-40B4-BE49-F238E27FC236}">
                <a16:creationId xmlns:a16="http://schemas.microsoft.com/office/drawing/2014/main" id="{A7BE7775-03FD-46F9-BF60-0D078A077D77}"/>
              </a:ext>
            </a:extLst>
          </p:cNvPr>
          <p:cNvSpPr>
            <a:spLocks noGrp="1"/>
          </p:cNvSpPr>
          <p:nvPr>
            <p:ph type="body" sz="quarter" idx="12"/>
          </p:nvPr>
        </p:nvSpPr>
        <p:spPr>
          <a:xfrm>
            <a:off x="585788" y="3976688"/>
            <a:ext cx="9144000" cy="677108"/>
          </a:xfrm>
        </p:spPr>
        <p:txBody>
          <a:bodyPr/>
          <a:lstStyle/>
          <a:p>
            <a:r>
              <a:rPr lang="en-US" dirty="0"/>
              <a:t>An overview of the extensibility options when working with files </a:t>
            </a:r>
            <a:br>
              <a:rPr lang="en-US" dirty="0"/>
            </a:br>
            <a:r>
              <a:rPr lang="en-US" dirty="0"/>
              <a:t>in SharePoint and OneDrive</a:t>
            </a:r>
          </a:p>
        </p:txBody>
      </p:sp>
    </p:spTree>
    <p:extLst>
      <p:ext uri="{BB962C8B-B14F-4D97-AF65-F5344CB8AC3E}">
        <p14:creationId xmlns:p14="http://schemas.microsoft.com/office/powerpoint/2010/main" val="272721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25C26E4D-7887-4A4C-A402-9F64C2FA6E2E}"/>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9028113" y="292100"/>
            <a:ext cx="2870200" cy="1546225"/>
          </a:xfrm>
          <a:prstGeom prst="rect">
            <a:avLst/>
          </a:prstGeom>
        </p:spPr>
      </p:pic>
      <p:pic>
        <p:nvPicPr>
          <p:cNvPr id="17" name="Picture Placeholder 16">
            <a:extLst>
              <a:ext uri="{FF2B5EF4-FFF2-40B4-BE49-F238E27FC236}">
                <a16:creationId xmlns:a16="http://schemas.microsoft.com/office/drawing/2014/main" id="{E4F3655E-D5D5-4BD6-B371-BEE05C4D5293}"/>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4" cstate="screen">
            <a:extLst>
              <a:ext uri="{28A0092B-C50C-407E-A947-70E740481C1C}">
                <a14:useLocalDpi xmlns:a14="http://schemas.microsoft.com/office/drawing/2010/main"/>
              </a:ext>
            </a:extLst>
          </a:blip>
          <a:srcRect t="1454" b="1454"/>
          <a:stretch/>
        </p:blipFill>
        <p:spPr>
          <a:xfrm>
            <a:off x="3205163" y="5018088"/>
            <a:ext cx="2870200" cy="1546225"/>
          </a:xfrm>
          <a:prstGeom prst="rect">
            <a:avLst/>
          </a:prstGeom>
          <a:effectLst/>
        </p:spPr>
      </p:pic>
      <p:sp>
        <p:nvSpPr>
          <p:cNvPr id="18" name="Title 1">
            <a:extLst>
              <a:ext uri="{FF2B5EF4-FFF2-40B4-BE49-F238E27FC236}">
                <a16:creationId xmlns:a16="http://schemas.microsoft.com/office/drawing/2014/main" id="{AE344B61-83F9-48C6-B003-467D8C3FC256}"/>
              </a:ext>
            </a:extLst>
          </p:cNvPr>
          <p:cNvSpPr txBox="1">
            <a:spLocks/>
          </p:cNvSpPr>
          <p:nvPr/>
        </p:nvSpPr>
        <p:spPr>
          <a:xfrm>
            <a:off x="3143174" y="2591847"/>
            <a:ext cx="5864378" cy="1674305"/>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a:lstStyle>
          <a:p>
            <a:pPr algn="ctr">
              <a:lnSpc>
                <a:spcPct val="80000"/>
              </a:lnSpc>
            </a:pPr>
            <a:r>
              <a:rPr lang="en-US" sz="7200" spc="-150" dirty="0">
                <a:solidFill>
                  <a:schemeClr val="tx1"/>
                </a:solidFill>
                <a:latin typeface="Segoe UI Semibold"/>
                <a:cs typeface="Segoe UI Semibold"/>
              </a:rPr>
              <a:t>100 Petabytes</a:t>
            </a:r>
          </a:p>
          <a:p>
            <a:pPr algn="ctr">
              <a:lnSpc>
                <a:spcPct val="80000"/>
              </a:lnSpc>
            </a:pPr>
            <a:r>
              <a:rPr lang="en-US" spc="-150">
                <a:solidFill>
                  <a:schemeClr val="tx1"/>
                </a:solidFill>
                <a:latin typeface="Segoe UI Semibold"/>
                <a:cs typeface="Segoe UI Semibold"/>
              </a:rPr>
              <a:t>new data in SharePoint monthly</a:t>
            </a:r>
            <a:endParaRPr lang="en-US" spc="0">
              <a:solidFill>
                <a:schemeClr val="tx1"/>
              </a:solidFill>
              <a:latin typeface="Segoe UI Semibold"/>
            </a:endParaRPr>
          </a:p>
        </p:txBody>
      </p:sp>
      <p:pic>
        <p:nvPicPr>
          <p:cNvPr id="5122" name="Picture 2">
            <a:extLst>
              <a:ext uri="{FF2B5EF4-FFF2-40B4-BE49-F238E27FC236}">
                <a16:creationId xmlns:a16="http://schemas.microsoft.com/office/drawing/2014/main" id="{DF798CB9-A3C8-424E-B416-029884234335}"/>
              </a:ext>
              <a:ext uri="{C183D7F6-B498-43B3-948B-1728B52AA6E4}">
                <adec:decorative xmlns:adec="http://schemas.microsoft.com/office/drawing/2017/decorative" val="1"/>
              </a:ext>
            </a:extLst>
          </p:cNvPr>
          <p:cNvPicPr>
            <a:picLocks noGrp="1" noChangeAspect="1" noChangeArrowheads="1"/>
          </p:cNvPicPr>
          <p:nvPr>
            <p:ph type="pic" sz="quarter" idx="10"/>
          </p:nvPr>
        </p:nvPicPr>
        <p:blipFill>
          <a:blip r:embed="rId5">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31E1F236-F65E-4D82-9EA8-151684707F21}"/>
              </a:ext>
              <a:ext uri="{C183D7F6-B498-43B3-948B-1728B52AA6E4}">
                <adec:decorative xmlns:adec="http://schemas.microsoft.com/office/drawing/2017/decorative" val="1"/>
              </a:ext>
            </a:extLst>
          </p:cNvPr>
          <p:cNvPicPr>
            <a:picLocks noGrp="1" noChangeAspect="1" noChangeArrowheads="1"/>
          </p:cNvPicPr>
          <p:nvPr>
            <p:ph type="pic" sz="quarter" idx="17"/>
          </p:nvPr>
        </p:nvPicPr>
        <p:blipFill>
          <a:blip r:embed="rId6">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409598FF-AE3D-49F8-9620-49E0E895EDA2}"/>
              </a:ext>
              <a:ext uri="{C183D7F6-B498-43B3-948B-1728B52AA6E4}">
                <adec:decorative xmlns:adec="http://schemas.microsoft.com/office/drawing/2017/decorative" val="1"/>
              </a:ext>
            </a:extLst>
          </p:cNvPr>
          <p:cNvPicPr>
            <a:picLocks noGrp="1" noChangeAspect="1" noChangeArrowheads="1"/>
          </p:cNvPicPr>
          <p:nvPr>
            <p:ph type="pic" sz="quarter" idx="18"/>
          </p:nvPr>
        </p:nvPicPr>
        <p:blipFill>
          <a:blip r:embed="rId7">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141E8379-60A9-4D70-94E3-CAE8F34C6542}"/>
              </a:ext>
              <a:ext uri="{C183D7F6-B498-43B3-948B-1728B52AA6E4}">
                <adec:decorative xmlns:adec="http://schemas.microsoft.com/office/drawing/2017/decorative" val="1"/>
              </a:ext>
            </a:extLst>
          </p:cNvPr>
          <p:cNvPicPr>
            <a:picLocks noGrp="1" noChangeAspect="1" noChangeArrowheads="1"/>
          </p:cNvPicPr>
          <p:nvPr>
            <p:ph type="pic" sz="quarter" idx="25"/>
          </p:nvPr>
        </p:nvPicPr>
        <p:blipFill>
          <a:blip r:embed="rId8">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6" name="Picture Placeholder 15">
            <a:extLst>
              <a:ext uri="{FF2B5EF4-FFF2-40B4-BE49-F238E27FC236}">
                <a16:creationId xmlns:a16="http://schemas.microsoft.com/office/drawing/2014/main" id="{730FDCFB-D31A-490A-A363-3D39A35DA1F5}"/>
              </a:ext>
              <a:ext uri="{C183D7F6-B498-43B3-948B-1728B52AA6E4}">
                <adec:decorative xmlns:adec="http://schemas.microsoft.com/office/drawing/2017/decorative" val="1"/>
              </a:ext>
            </a:extLst>
          </p:cNvPr>
          <p:cNvPicPr>
            <a:picLocks noGrp="1" noChangeAspect="1"/>
          </p:cNvPicPr>
          <p:nvPr>
            <p:ph type="pic" sz="quarter" idx="22"/>
          </p:nvPr>
        </p:nvPicPr>
        <p:blipFill rotWithShape="1">
          <a:blip r:embed="rId9" cstate="hqprint">
            <a:extLst>
              <a:ext uri="{28A0092B-C50C-407E-A947-70E740481C1C}">
                <a14:useLocalDpi xmlns:a14="http://schemas.microsoft.com/office/drawing/2010/main"/>
              </a:ext>
            </a:extLst>
          </a:blip>
          <a:srcRect t="9634" b="9634"/>
          <a:stretch/>
        </p:blipFill>
        <p:spPr>
          <a:xfrm>
            <a:off x="293688" y="5018088"/>
            <a:ext cx="2870200" cy="1546225"/>
          </a:xfrm>
          <a:prstGeom prst="rect">
            <a:avLst/>
          </a:prstGeom>
        </p:spPr>
      </p:pic>
      <p:pic>
        <p:nvPicPr>
          <p:cNvPr id="19" name="Picture Placeholder 14">
            <a:extLst>
              <a:ext uri="{FF2B5EF4-FFF2-40B4-BE49-F238E27FC236}">
                <a16:creationId xmlns:a16="http://schemas.microsoft.com/office/drawing/2014/main" id="{47003EC8-2F15-4353-A6CE-A00AB5703A95}"/>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10" cstate="hqprint">
            <a:extLst>
              <a:ext uri="{28A0092B-C50C-407E-A947-70E740481C1C}">
                <a14:useLocalDpi xmlns:a14="http://schemas.microsoft.com/office/drawing/2010/main"/>
              </a:ext>
            </a:extLst>
          </a:blip>
          <a:srcRect t="780" b="780"/>
          <a:stretch/>
        </p:blipFill>
        <p:spPr>
          <a:xfrm>
            <a:off x="6116638" y="292100"/>
            <a:ext cx="2870200" cy="1546225"/>
          </a:xfrm>
          <a:prstGeom prst="rect">
            <a:avLst/>
          </a:prstGeom>
        </p:spPr>
      </p:pic>
      <p:pic>
        <p:nvPicPr>
          <p:cNvPr id="20" name="Picture Placeholder 19">
            <a:extLst>
              <a:ext uri="{FF2B5EF4-FFF2-40B4-BE49-F238E27FC236}">
                <a16:creationId xmlns:a16="http://schemas.microsoft.com/office/drawing/2014/main" id="{28539BA9-4FF0-4023-986B-C78A1C93503A}"/>
              </a:ext>
              <a:ext uri="{C183D7F6-B498-43B3-948B-1728B52AA6E4}">
                <adec:decorative xmlns:adec="http://schemas.microsoft.com/office/drawing/2017/decorative" val="1"/>
              </a:ext>
            </a:extLst>
          </p:cNvPr>
          <p:cNvPicPr>
            <a:picLocks noGrp="1" noChangeAspect="1"/>
          </p:cNvPicPr>
          <p:nvPr>
            <p:ph type="pic" sz="quarter" idx="11"/>
          </p:nvPr>
        </p:nvPicPr>
        <p:blipFill rotWithShape="1">
          <a:blip r:embed="rId11">
            <a:extLst>
              <a:ext uri="{28A0092B-C50C-407E-A947-70E740481C1C}">
                <a14:useLocalDpi xmlns:a14="http://schemas.microsoft.com/office/drawing/2010/main" val="0"/>
              </a:ext>
            </a:extLst>
          </a:blip>
          <a:srcRect/>
          <a:stretch/>
        </p:blipFill>
        <p:spPr>
          <a:xfrm>
            <a:off x="3205163" y="292100"/>
            <a:ext cx="2870200" cy="1546225"/>
          </a:xfrm>
          <a:prstGeom prst="rect">
            <a:avLst/>
          </a:prstGeom>
        </p:spPr>
      </p:pic>
      <p:pic>
        <p:nvPicPr>
          <p:cNvPr id="21" name="Picture Placeholder 20">
            <a:extLst>
              <a:ext uri="{FF2B5EF4-FFF2-40B4-BE49-F238E27FC236}">
                <a16:creationId xmlns:a16="http://schemas.microsoft.com/office/drawing/2014/main" id="{20E7B690-27A2-450F-A7BB-20ABB1AE5002}"/>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12">
            <a:extLst>
              <a:ext uri="{28A0092B-C50C-407E-A947-70E740481C1C}">
                <a14:useLocalDpi xmlns:a14="http://schemas.microsoft.com/office/drawing/2010/main" val="0"/>
              </a:ext>
            </a:extLst>
          </a:blip>
          <a:srcRect/>
          <a:stretch/>
        </p:blipFill>
        <p:spPr>
          <a:xfrm>
            <a:off x="293688" y="1866900"/>
            <a:ext cx="2870200" cy="1546225"/>
          </a:xfrm>
          <a:prstGeom prst="rect">
            <a:avLst/>
          </a:prstGeom>
          <a:effectLst/>
        </p:spPr>
      </p:pic>
      <p:pic>
        <p:nvPicPr>
          <p:cNvPr id="22" name="Picture Placeholder 21">
            <a:extLst>
              <a:ext uri="{FF2B5EF4-FFF2-40B4-BE49-F238E27FC236}">
                <a16:creationId xmlns:a16="http://schemas.microsoft.com/office/drawing/2014/main" id="{B7FA0F0F-1310-4466-9883-FD61F0C4C0CE}"/>
              </a:ext>
              <a:ext uri="{C183D7F6-B498-43B3-948B-1728B52AA6E4}">
                <adec:decorative xmlns:adec="http://schemas.microsoft.com/office/drawing/2017/decorative" val="1"/>
              </a:ext>
            </a:extLst>
          </p:cNvPr>
          <p:cNvPicPr>
            <a:picLocks noGrp="1" noChangeAspect="1"/>
          </p:cNvPicPr>
          <p:nvPr>
            <p:ph type="pic" sz="quarter" idx="24"/>
          </p:nvPr>
        </p:nvPicPr>
        <p:blipFill rotWithShape="1">
          <a:blip r:embed="rId13"/>
          <a:srcRect t="27055" r="3966" b="3966"/>
          <a:stretch/>
        </p:blipFill>
        <p:spPr>
          <a:xfrm>
            <a:off x="6116638" y="5018088"/>
            <a:ext cx="2870200" cy="1546225"/>
          </a:xfrm>
          <a:prstGeom prst="rect">
            <a:avLst/>
          </a:prstGeom>
        </p:spPr>
      </p:pic>
      <p:pic>
        <p:nvPicPr>
          <p:cNvPr id="23" name="Picture Placeholder 22">
            <a:extLst>
              <a:ext uri="{FF2B5EF4-FFF2-40B4-BE49-F238E27FC236}">
                <a16:creationId xmlns:a16="http://schemas.microsoft.com/office/drawing/2014/main" id="{F56372CD-9BD8-4593-B3E9-2545FC262616}"/>
              </a:ext>
              <a:ext uri="{C183D7F6-B498-43B3-948B-1728B52AA6E4}">
                <adec:decorative xmlns:adec="http://schemas.microsoft.com/office/drawing/2017/decorative" val="1"/>
              </a:ext>
            </a:extLst>
          </p:cNvPr>
          <p:cNvPicPr>
            <a:picLocks noGrp="1" noChangeAspect="1"/>
          </p:cNvPicPr>
          <p:nvPr>
            <p:ph type="pic" sz="quarter" idx="21"/>
          </p:nvPr>
        </p:nvPicPr>
        <p:blipFill rotWithShape="1">
          <a:blip r:embed="rId14" cstate="hqprint">
            <a:extLst>
              <a:ext uri="{28A0092B-C50C-407E-A947-70E740481C1C}">
                <a14:useLocalDpi xmlns:a14="http://schemas.microsoft.com/office/drawing/2010/main"/>
              </a:ext>
            </a:extLst>
          </a:blip>
          <a:srcRect t="873" b="873"/>
          <a:stretch/>
        </p:blipFill>
        <p:spPr>
          <a:xfrm>
            <a:off x="9028113" y="3443288"/>
            <a:ext cx="2870200" cy="1546225"/>
          </a:xfrm>
          <a:prstGeom prst="rect">
            <a:avLst/>
          </a:prstGeom>
        </p:spPr>
      </p:pic>
      <p:sp>
        <p:nvSpPr>
          <p:cNvPr id="3" name="Title 2">
            <a:extLst>
              <a:ext uri="{FF2B5EF4-FFF2-40B4-BE49-F238E27FC236}">
                <a16:creationId xmlns:a16="http://schemas.microsoft.com/office/drawing/2014/main" id="{770D5F95-169D-4355-B0EB-B64A09C248B4}"/>
              </a:ext>
              <a:ext uri="{C183D7F6-B498-43B3-948B-1728B52AA6E4}">
                <adec:decorative xmlns:adec="http://schemas.microsoft.com/office/drawing/2017/decorative" val="1"/>
              </a:ext>
            </a:extLst>
          </p:cNvPr>
          <p:cNvSpPr>
            <a:spLocks noGrp="1"/>
          </p:cNvSpPr>
          <p:nvPr>
            <p:ph type="title" idx="4294967295"/>
          </p:nvPr>
        </p:nvSpPr>
        <p:spPr>
          <a:xfrm>
            <a:off x="574816" y="-1528684"/>
            <a:ext cx="11018520" cy="1811265"/>
          </a:xfrm>
        </p:spPr>
        <p:txBody>
          <a:bodyPr/>
          <a:lstStyle/>
          <a:p>
            <a:pPr rtl="0" eaLnBrk="1" latinLnBrk="0" hangingPunct="1"/>
            <a:r>
              <a:rPr lang="en-US" sz="7200" kern="1200" spc="-150">
                <a:noFill/>
                <a:effectLst/>
                <a:latin typeface="Segoe UI Semibold" panose="020B0702040204020203" pitchFamily="34" charset="0"/>
                <a:ea typeface="+mn-ea"/>
                <a:cs typeface="Segoe UI Semibold" panose="020B0702040204020203" pitchFamily="34" charset="0"/>
              </a:rPr>
              <a:t>145 million</a:t>
            </a:r>
            <a:br>
              <a:rPr lang="en-US" sz="7200" kern="1200" spc="-150">
                <a:noFill/>
                <a:effectLst/>
                <a:latin typeface="Segoe UI Semibold" panose="020B0702040204020203" pitchFamily="34" charset="0"/>
                <a:ea typeface="+mn-ea"/>
                <a:cs typeface="Segoe UI Semibold" panose="020B0702040204020203" pitchFamily="34" charset="0"/>
              </a:rPr>
            </a:br>
            <a:r>
              <a:rPr lang="en-US" sz="1770" kern="1200" spc="0">
                <a:noFill/>
                <a:effectLst/>
                <a:latin typeface="Segoe UI Semibold" panose="020B0702040204020203" pitchFamily="34" charset="0"/>
                <a:cs typeface="Segoe UI Semibold" panose="020B0702040204020203" pitchFamily="34" charset="0"/>
              </a:rPr>
              <a:t>daily active users</a:t>
            </a:r>
            <a:endParaRPr lang="en-US">
              <a:noFill/>
              <a:effectLst/>
            </a:endParaRPr>
          </a:p>
          <a:p>
            <a:endParaRPr lang="en-US"/>
          </a:p>
        </p:txBody>
      </p:sp>
    </p:spTree>
    <p:extLst>
      <p:ext uri="{BB962C8B-B14F-4D97-AF65-F5344CB8AC3E}">
        <p14:creationId xmlns:p14="http://schemas.microsoft.com/office/powerpoint/2010/main" val="35477773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anim calcmode="lin" valueType="num">
                                      <p:cBhvr>
                                        <p:cTn id="8" dur="500" fill="hold"/>
                                        <p:tgtEl>
                                          <p:spTgt spid="18"/>
                                        </p:tgtEl>
                                        <p:attrNameLst>
                                          <p:attrName>ppt_x</p:attrName>
                                        </p:attrNameLst>
                                      </p:cBhvr>
                                      <p:tavLst>
                                        <p:tav tm="0">
                                          <p:val>
                                            <p:strVal val="#ppt_x"/>
                                          </p:val>
                                        </p:tav>
                                        <p:tav tm="100000">
                                          <p:val>
                                            <p:strVal val="#ppt_x"/>
                                          </p:val>
                                        </p:tav>
                                      </p:tavLst>
                                    </p:anim>
                                    <p:anim calcmode="lin" valueType="num">
                                      <p:cBhvr>
                                        <p:cTn id="9"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691D7D1-629F-4AB0-AF1B-7784FF57B778}"/>
              </a:ext>
            </a:extLst>
          </p:cNvPr>
          <p:cNvSpPr>
            <a:spLocks noGrp="1"/>
          </p:cNvSpPr>
          <p:nvPr>
            <p:ph type="body" sz="quarter" idx="17"/>
          </p:nvPr>
        </p:nvSpPr>
        <p:spPr>
          <a:xfrm>
            <a:off x="584200" y="585788"/>
            <a:ext cx="4164013" cy="2674578"/>
          </a:xfrm>
        </p:spPr>
        <p:txBody>
          <a:bodyPr/>
          <a:lstStyle/>
          <a:p>
            <a:r>
              <a:rPr lang="en-US" dirty="0"/>
              <a:t>Files</a:t>
            </a:r>
          </a:p>
          <a:p>
            <a:pPr marL="171450" lvl="1" indent="-171450">
              <a:spcAft>
                <a:spcPts val="0"/>
              </a:spcAft>
              <a:buFont typeface="Arial" panose="020B0604020202020204" pitchFamily="34" charset="0"/>
              <a:buChar char="•"/>
            </a:pPr>
            <a:r>
              <a:rPr lang="en-US" dirty="0"/>
              <a:t>File preview</a:t>
            </a:r>
          </a:p>
          <a:p>
            <a:pPr marL="171450" lvl="1" indent="-171450">
              <a:spcBef>
                <a:spcPts val="1200"/>
              </a:spcBef>
              <a:spcAft>
                <a:spcPts val="0"/>
              </a:spcAft>
              <a:buFont typeface="Arial" panose="020B0604020202020204" pitchFamily="34" charset="0"/>
              <a:buChar char="•"/>
            </a:pPr>
            <a:r>
              <a:rPr lang="en-US" dirty="0"/>
              <a:t>No additional infrastructure for hosting</a:t>
            </a:r>
          </a:p>
          <a:p>
            <a:pPr marL="171450" lvl="1" indent="-171450">
              <a:spcBef>
                <a:spcPts val="1200"/>
              </a:spcBef>
              <a:spcAft>
                <a:spcPts val="0"/>
              </a:spcAft>
              <a:buFont typeface="Arial" panose="020B0604020202020204" pitchFamily="34" charset="0"/>
              <a:buChar char="•"/>
            </a:pPr>
            <a:r>
              <a:rPr lang="en-US" dirty="0"/>
              <a:t>Maintain a focus on your app while </a:t>
            </a:r>
            <a:br>
              <a:rPr lang="en-US" dirty="0"/>
            </a:br>
            <a:r>
              <a:rPr lang="en-US" dirty="0"/>
              <a:t>we do the rest</a:t>
            </a:r>
          </a:p>
          <a:p>
            <a:pPr marL="171450" lvl="1" indent="-171450">
              <a:spcBef>
                <a:spcPts val="1200"/>
              </a:spcBef>
              <a:spcAft>
                <a:spcPts val="0"/>
              </a:spcAft>
              <a:buFont typeface="Arial" panose="020B0604020202020204" pitchFamily="34" charset="0"/>
              <a:buChar char="•"/>
            </a:pPr>
            <a:r>
              <a:rPr lang="en-US" dirty="0"/>
              <a:t>Government and industry compliant</a:t>
            </a:r>
          </a:p>
        </p:txBody>
      </p:sp>
      <p:pic>
        <p:nvPicPr>
          <p:cNvPr id="18" name="Picture 17">
            <a:extLst>
              <a:ext uri="{FF2B5EF4-FFF2-40B4-BE49-F238E27FC236}">
                <a16:creationId xmlns:a16="http://schemas.microsoft.com/office/drawing/2014/main" id="{B39B87BE-EBC8-47A3-9B98-F37DEC3DB575}"/>
              </a:ext>
            </a:extLst>
          </p:cNvPr>
          <p:cNvPicPr>
            <a:picLocks noChangeAspect="1"/>
          </p:cNvPicPr>
          <p:nvPr/>
        </p:nvPicPr>
        <p:blipFill>
          <a:blip r:embed="rId2"/>
          <a:stretch>
            <a:fillRect/>
          </a:stretch>
        </p:blipFill>
        <p:spPr>
          <a:xfrm>
            <a:off x="5806508" y="618392"/>
            <a:ext cx="3874728" cy="3842903"/>
          </a:xfrm>
          <a:prstGeom prst="rect">
            <a:avLst/>
          </a:prstGeom>
          <a:effectLst>
            <a:outerShdw blurRad="190500" dist="38100" dir="2700000" algn="tl" rotWithShape="0">
              <a:prstClr val="black">
                <a:alpha val="40000"/>
              </a:prstClr>
            </a:outerShdw>
          </a:effectLst>
        </p:spPr>
      </p:pic>
      <p:grpSp>
        <p:nvGrpSpPr>
          <p:cNvPr id="19" name="Group 18">
            <a:extLst>
              <a:ext uri="{FF2B5EF4-FFF2-40B4-BE49-F238E27FC236}">
                <a16:creationId xmlns:a16="http://schemas.microsoft.com/office/drawing/2014/main" id="{72D12BF4-2C8E-417B-886B-6A8478C318CB}"/>
              </a:ext>
            </a:extLst>
          </p:cNvPr>
          <p:cNvGrpSpPr/>
          <p:nvPr/>
        </p:nvGrpSpPr>
        <p:grpSpPr>
          <a:xfrm>
            <a:off x="6887680" y="3154680"/>
            <a:ext cx="1629775" cy="3168931"/>
            <a:chOff x="9169981" y="1473532"/>
            <a:chExt cx="2673405" cy="5198165"/>
          </a:xfrm>
          <a:effectLst>
            <a:outerShdw blurRad="190500" dist="38100" dir="2700000" algn="tl" rotWithShape="0">
              <a:prstClr val="black">
                <a:alpha val="40000"/>
              </a:prstClr>
            </a:outerShdw>
          </a:effectLst>
        </p:grpSpPr>
        <p:pic>
          <p:nvPicPr>
            <p:cNvPr id="20" name="Picture 19" descr="A screen shot of a smart phone&#10;&#10;Description automatically generated">
              <a:extLst>
                <a:ext uri="{FF2B5EF4-FFF2-40B4-BE49-F238E27FC236}">
                  <a16:creationId xmlns:a16="http://schemas.microsoft.com/office/drawing/2014/main" id="{BC7E9CAE-7B91-48D4-8F15-C8930D8DE501}"/>
                </a:ext>
              </a:extLst>
            </p:cNvPr>
            <p:cNvPicPr>
              <a:picLocks noChangeAspect="1"/>
            </p:cNvPicPr>
            <p:nvPr/>
          </p:nvPicPr>
          <p:blipFill rotWithShape="1">
            <a:blip r:embed="rId3">
              <a:extLst>
                <a:ext uri="{28A0092B-C50C-407E-A947-70E740481C1C}">
                  <a14:useLocalDpi xmlns:a14="http://schemas.microsoft.com/office/drawing/2010/main" val="0"/>
                </a:ext>
              </a:extLst>
            </a:blip>
            <a:srcRect l="32861" t="3719" r="31763" b="4568"/>
            <a:stretch/>
          </p:blipFill>
          <p:spPr>
            <a:xfrm>
              <a:off x="9169981" y="1473532"/>
              <a:ext cx="2673405" cy="5198165"/>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9191C009-C012-466E-92A8-77A647614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2448" y="2099617"/>
              <a:ext cx="2242181" cy="3988090"/>
            </a:xfrm>
            <a:prstGeom prst="rect">
              <a:avLst/>
            </a:prstGeom>
          </p:spPr>
        </p:pic>
      </p:grpSp>
      <p:pic>
        <p:nvPicPr>
          <p:cNvPr id="22" name="Picture 21">
            <a:extLst>
              <a:ext uri="{FF2B5EF4-FFF2-40B4-BE49-F238E27FC236}">
                <a16:creationId xmlns:a16="http://schemas.microsoft.com/office/drawing/2014/main" id="{AC1C1B5C-71B3-4C79-868A-C4B575A29F3A}"/>
              </a:ext>
            </a:extLst>
          </p:cNvPr>
          <p:cNvPicPr>
            <a:picLocks noChangeAspect="1"/>
          </p:cNvPicPr>
          <p:nvPr/>
        </p:nvPicPr>
        <p:blipFill>
          <a:blip r:embed="rId5"/>
          <a:stretch>
            <a:fillRect/>
          </a:stretch>
        </p:blipFill>
        <p:spPr>
          <a:xfrm>
            <a:off x="9354122" y="1519814"/>
            <a:ext cx="2384295" cy="3818371"/>
          </a:xfrm>
          <a:prstGeom prst="rect">
            <a:avLst/>
          </a:prstGeom>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21131457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F8B2BC0-DA73-4A4C-9E5C-1D04EB3EC70D}"/>
              </a:ext>
            </a:extLst>
          </p:cNvPr>
          <p:cNvGrpSpPr/>
          <p:nvPr/>
        </p:nvGrpSpPr>
        <p:grpSpPr>
          <a:xfrm>
            <a:off x="4785985" y="2178791"/>
            <a:ext cx="2620275" cy="2500419"/>
            <a:chOff x="4785985" y="2178791"/>
            <a:chExt cx="2620275" cy="2500419"/>
          </a:xfrm>
        </p:grpSpPr>
        <p:sp>
          <p:nvSpPr>
            <p:cNvPr id="9" name="Rectangle 8">
              <a:extLst>
                <a:ext uri="{FF2B5EF4-FFF2-40B4-BE49-F238E27FC236}">
                  <a16:creationId xmlns:a16="http://schemas.microsoft.com/office/drawing/2014/main" id="{2A421A88-21F5-46FA-8F07-C533154F36D3}"/>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C1F8593-4ACA-4228-836F-E110336212D1}"/>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Freeform 122">
              <a:extLst>
                <a:ext uri="{FF2B5EF4-FFF2-40B4-BE49-F238E27FC236}">
                  <a16:creationId xmlns:a16="http://schemas.microsoft.com/office/drawing/2014/main" id="{7626905A-B15A-4AE9-9DCA-0A6F72B62517}"/>
                </a:ext>
              </a:extLst>
            </p:cNvPr>
            <p:cNvSpPr>
              <a:spLocks noChangeAspect="1" noEditPoints="1"/>
            </p:cNvSpPr>
            <p:nvPr/>
          </p:nvSpPr>
          <p:spPr bwMode="auto">
            <a:xfrm>
              <a:off x="5313349"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D2D2D2"/>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658FD8D6-5FFB-47B8-AA02-196F3BBB7DA2}"/>
                </a:ext>
              </a:extLst>
            </p:cNvPr>
            <p:cNvSpPr txBox="1"/>
            <p:nvPr/>
          </p:nvSpPr>
          <p:spPr>
            <a:xfrm>
              <a:off x="4785985" y="3829747"/>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Deep integration via API’s</a:t>
              </a:r>
              <a:endParaRPr lang="LID4096" sz="2000" dirty="0"/>
            </a:p>
          </p:txBody>
        </p:sp>
      </p:grpSp>
      <p:grpSp>
        <p:nvGrpSpPr>
          <p:cNvPr id="24" name="Group 23">
            <a:extLst>
              <a:ext uri="{FF2B5EF4-FFF2-40B4-BE49-F238E27FC236}">
                <a16:creationId xmlns:a16="http://schemas.microsoft.com/office/drawing/2014/main" id="{96AD10E9-9117-43B2-BE8A-C4563C7671D4}"/>
              </a:ext>
            </a:extLst>
          </p:cNvPr>
          <p:cNvGrpSpPr/>
          <p:nvPr/>
        </p:nvGrpSpPr>
        <p:grpSpPr>
          <a:xfrm>
            <a:off x="8047725" y="2178790"/>
            <a:ext cx="2620275" cy="2500419"/>
            <a:chOff x="8047725" y="2178790"/>
            <a:chExt cx="2620275" cy="2500419"/>
          </a:xfrm>
        </p:grpSpPr>
        <p:sp>
          <p:nvSpPr>
            <p:cNvPr id="14" name="Rectangle 13">
              <a:extLst>
                <a:ext uri="{FF2B5EF4-FFF2-40B4-BE49-F238E27FC236}">
                  <a16:creationId xmlns:a16="http://schemas.microsoft.com/office/drawing/2014/main" id="{3B498E7C-A53F-4A82-BC80-036FE4379A97}"/>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Paperclip">
              <a:extLst>
                <a:ext uri="{FF2B5EF4-FFF2-40B4-BE49-F238E27FC236}">
                  <a16:creationId xmlns:a16="http://schemas.microsoft.com/office/drawing/2014/main" id="{518E92FB-A95B-4459-896A-5E158F07AB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2683" y="2411142"/>
              <a:ext cx="1225296" cy="1225296"/>
            </a:xfrm>
            <a:prstGeom prst="rect">
              <a:avLst/>
            </a:prstGeom>
          </p:spPr>
        </p:pic>
        <p:sp>
          <p:nvSpPr>
            <p:cNvPr id="16" name="TextBox 15">
              <a:extLst>
                <a:ext uri="{FF2B5EF4-FFF2-40B4-BE49-F238E27FC236}">
                  <a16:creationId xmlns:a16="http://schemas.microsoft.com/office/drawing/2014/main" id="{46A2BDDA-A4A8-427B-AC86-EE30A2F6E719}"/>
                </a:ext>
              </a:extLst>
            </p:cNvPr>
            <p:cNvSpPr txBox="1"/>
            <p:nvPr/>
          </p:nvSpPr>
          <p:spPr>
            <a:xfrm>
              <a:off x="8047725" y="3829746"/>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Owning my </a:t>
              </a:r>
              <a:br>
                <a:rPr lang="en-US" sz="2000" dirty="0"/>
              </a:br>
              <a:r>
                <a:rPr lang="en-US" sz="2000" dirty="0"/>
                <a:t>file types</a:t>
              </a:r>
              <a:endParaRPr lang="LID4096" sz="2000" dirty="0"/>
            </a:p>
          </p:txBody>
        </p:sp>
      </p:grpSp>
      <p:grpSp>
        <p:nvGrpSpPr>
          <p:cNvPr id="39" name="Group 38">
            <a:extLst>
              <a:ext uri="{FF2B5EF4-FFF2-40B4-BE49-F238E27FC236}">
                <a16:creationId xmlns:a16="http://schemas.microsoft.com/office/drawing/2014/main" id="{84D564C1-2463-4A15-AEA7-D6B6CFA65878}"/>
              </a:ext>
            </a:extLst>
          </p:cNvPr>
          <p:cNvGrpSpPr/>
          <p:nvPr/>
        </p:nvGrpSpPr>
        <p:grpSpPr>
          <a:xfrm>
            <a:off x="1524000" y="2178792"/>
            <a:ext cx="2620275" cy="2500419"/>
            <a:chOff x="1524000" y="2178792"/>
            <a:chExt cx="2620275" cy="2500419"/>
          </a:xfrm>
        </p:grpSpPr>
        <p:sp>
          <p:nvSpPr>
            <p:cNvPr id="5" name="Rectangle 4">
              <a:extLst>
                <a:ext uri="{FF2B5EF4-FFF2-40B4-BE49-F238E27FC236}">
                  <a16:creationId xmlns:a16="http://schemas.microsoft.com/office/drawing/2014/main" id="{965CAC82-E3F5-49CE-A8F1-ADC19B0E69F0}"/>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0EC270F-BD81-4FF4-A03D-716207AF735F}"/>
                </a:ext>
              </a:extLst>
            </p:cNvPr>
            <p:cNvSpPr txBox="1"/>
            <p:nvPr/>
          </p:nvSpPr>
          <p:spPr>
            <a:xfrm>
              <a:off x="1524000" y="3829748"/>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Viewing, selecting and uploading files</a:t>
              </a:r>
              <a:endParaRPr lang="LID4096" sz="2000" dirty="0"/>
            </a:p>
          </p:txBody>
        </p:sp>
        <p:pic>
          <p:nvPicPr>
            <p:cNvPr id="38" name="Graphic 37">
              <a:extLst>
                <a:ext uri="{FF2B5EF4-FFF2-40B4-BE49-F238E27FC236}">
                  <a16:creationId xmlns:a16="http://schemas.microsoft.com/office/drawing/2014/main" id="{A244DEB1-97AB-4796-B0D8-CC1593F5BB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07" y="2493020"/>
              <a:ext cx="1225296" cy="1225296"/>
            </a:xfrm>
            <a:prstGeom prst="rect">
              <a:avLst/>
            </a:prstGeom>
          </p:spPr>
        </p:pic>
      </p:grpSp>
    </p:spTree>
    <p:extLst>
      <p:ext uri="{BB962C8B-B14F-4D97-AF65-F5344CB8AC3E}">
        <p14:creationId xmlns:p14="http://schemas.microsoft.com/office/powerpoint/2010/main" val="1758597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39"/>
                                        </p:tgtEl>
                                      </p:cBhvr>
                                    </p:animEffect>
                                    <p:animScale>
                                      <p:cBhvr>
                                        <p:cTn id="7" dur="50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E11E4E-4020-4ACB-89A6-EB0061E00707}"/>
              </a:ext>
            </a:extLst>
          </p:cNvPr>
          <p:cNvSpPr>
            <a:spLocks noGrp="1"/>
          </p:cNvSpPr>
          <p:nvPr>
            <p:ph type="body" sz="quarter" idx="17"/>
          </p:nvPr>
        </p:nvSpPr>
        <p:spPr>
          <a:xfrm>
            <a:off x="584200" y="585788"/>
            <a:ext cx="4164013" cy="4859792"/>
          </a:xfrm>
        </p:spPr>
        <p:txBody>
          <a:bodyPr/>
          <a:lstStyle/>
          <a:p>
            <a:r>
              <a:rPr lang="en-US" dirty="0"/>
              <a:t>Selecting files</a:t>
            </a:r>
          </a:p>
          <a:p>
            <a:pPr lvl="1"/>
            <a:r>
              <a:rPr lang="en-US" dirty="0"/>
              <a:t>Control allowing file browsing </a:t>
            </a:r>
            <a:br>
              <a:rPr lang="en-US" dirty="0"/>
            </a:br>
            <a:r>
              <a:rPr lang="en-US" dirty="0"/>
              <a:t>and picking</a:t>
            </a:r>
          </a:p>
          <a:p>
            <a:pPr lvl="2"/>
            <a:r>
              <a:rPr lang="en-US" dirty="0"/>
              <a:t>File Open mode: allows for file downloads via direct </a:t>
            </a:r>
            <a:br>
              <a:rPr lang="en-US" dirty="0"/>
            </a:br>
            <a:r>
              <a:rPr lang="en-US" dirty="0"/>
              <a:t>download link, file id’s (for API access) or read-only </a:t>
            </a:r>
            <a:br>
              <a:rPr lang="en-US" dirty="0"/>
            </a:br>
            <a:r>
              <a:rPr lang="en-US" dirty="0"/>
              <a:t>sharing link</a:t>
            </a:r>
          </a:p>
          <a:p>
            <a:pPr lvl="1"/>
            <a:r>
              <a:rPr lang="en-US" dirty="0"/>
              <a:t>Implementation</a:t>
            </a:r>
          </a:p>
          <a:p>
            <a:pPr lvl="2"/>
            <a:r>
              <a:rPr lang="en-US" dirty="0"/>
              <a:t>JavaScript library:</a:t>
            </a:r>
            <a:r>
              <a:rPr lang="en-US" dirty="0">
                <a:solidFill>
                  <a:srgbClr val="008575"/>
                </a:solidFill>
              </a:rPr>
              <a:t> </a:t>
            </a:r>
            <a:r>
              <a:rPr lang="en-US" dirty="0">
                <a:solidFill>
                  <a:srgbClr val="008575"/>
                </a:solidFill>
                <a:hlinkClick r:id="rId2">
                  <a:extLst>
                    <a:ext uri="{A12FA001-AC4F-418D-AE19-62706E023703}">
                      <ahyp:hlinkClr xmlns:ahyp="http://schemas.microsoft.com/office/drawing/2018/hyperlinkcolor" val="tx"/>
                    </a:ext>
                  </a:extLst>
                </a:hlinkClick>
              </a:rPr>
              <a:t>https://js.live.net/v7.2/OneDrive.js </a:t>
            </a:r>
            <a:endParaRPr lang="en-US" dirty="0">
              <a:solidFill>
                <a:srgbClr val="008575"/>
              </a:solidFill>
            </a:endParaRP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Opening files documentation</a:t>
            </a:r>
            <a:endParaRPr lang="en-US" dirty="0">
              <a:solidFill>
                <a:srgbClr val="008575"/>
              </a:solidFill>
            </a:endParaRPr>
          </a:p>
          <a:p>
            <a:pPr lvl="2"/>
            <a:r>
              <a:rPr lang="en-US" sz="1200" dirty="0">
                <a:solidFill>
                  <a:srgbClr val="008575"/>
                </a:solidFill>
                <a:hlinkClick r:id="rId4">
                  <a:extLst>
                    <a:ext uri="{A12FA001-AC4F-418D-AE19-62706E023703}">
                      <ahyp:hlinkClr xmlns:ahyp="http://schemas.microsoft.com/office/drawing/2018/hyperlinkcolor" val="tx"/>
                    </a:ext>
                  </a:extLst>
                </a:hlinkClick>
              </a:rPr>
              <a:t>SPFX sample</a:t>
            </a:r>
            <a:endParaRPr lang="en-US" dirty="0">
              <a:solidFill>
                <a:srgbClr val="008575"/>
              </a:solidFill>
            </a:endParaRPr>
          </a:p>
          <a:p>
            <a:pPr lvl="1"/>
            <a:endParaRPr lang="en-US" dirty="0"/>
          </a:p>
        </p:txBody>
      </p:sp>
      <p:sp>
        <p:nvSpPr>
          <p:cNvPr id="12" name="Rectangle 11">
            <a:extLst>
              <a:ext uri="{FF2B5EF4-FFF2-40B4-BE49-F238E27FC236}">
                <a16:creationId xmlns:a16="http://schemas.microsoft.com/office/drawing/2014/main" id="{7138F16E-8F47-4CB6-9C48-6AEF5F3C6D30}"/>
              </a:ext>
            </a:extLst>
          </p:cNvPr>
          <p:cNvSpPr/>
          <p:nvPr/>
        </p:nvSpPr>
        <p:spPr bwMode="auto">
          <a:xfrm>
            <a:off x="584200" y="5970274"/>
            <a:ext cx="3490843" cy="29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r>
              <a:rPr lang="en-US" sz="1400" dirty="0">
                <a:solidFill>
                  <a:schemeClr val="bg1"/>
                </a:solidFill>
              </a:rPr>
              <a:t>A new picker experience is in progress</a:t>
            </a:r>
          </a:p>
        </p:txBody>
      </p:sp>
      <p:grpSp>
        <p:nvGrpSpPr>
          <p:cNvPr id="32" name="Group 31">
            <a:extLst>
              <a:ext uri="{FF2B5EF4-FFF2-40B4-BE49-F238E27FC236}">
                <a16:creationId xmlns:a16="http://schemas.microsoft.com/office/drawing/2014/main" id="{AF6BCB26-24D1-4B82-9698-D7A6154FF351}"/>
              </a:ext>
            </a:extLst>
          </p:cNvPr>
          <p:cNvGrpSpPr/>
          <p:nvPr/>
        </p:nvGrpSpPr>
        <p:grpSpPr>
          <a:xfrm>
            <a:off x="5942189" y="848958"/>
            <a:ext cx="5667485" cy="5178600"/>
            <a:chOff x="5942189" y="848958"/>
            <a:chExt cx="5667485" cy="5178600"/>
          </a:xfrm>
        </p:grpSpPr>
        <p:sp>
          <p:nvSpPr>
            <p:cNvPr id="14" name="Rectangle 13">
              <a:extLst>
                <a:ext uri="{FF2B5EF4-FFF2-40B4-BE49-F238E27FC236}">
                  <a16:creationId xmlns:a16="http://schemas.microsoft.com/office/drawing/2014/main" id="{8DB7049C-F964-40AC-823D-C22A0EC05C5A}"/>
                </a:ext>
              </a:extLst>
            </p:cNvPr>
            <p:cNvSpPr/>
            <p:nvPr/>
          </p:nvSpPr>
          <p:spPr bwMode="auto">
            <a:xfrm>
              <a:off x="5942189" y="848958"/>
              <a:ext cx="5667485" cy="4669716"/>
            </a:xfrm>
            <a:prstGeom prst="rect">
              <a:avLst/>
            </a:prstGeom>
            <a:solidFill>
              <a:schemeClr val="bg1"/>
            </a:solidFill>
            <a:ln>
              <a:noFill/>
              <a:headEnd type="none" w="med" len="med"/>
              <a:tailEnd type="none" w="med" len="med"/>
            </a:ln>
            <a:effectLst>
              <a:outerShdw blurRad="1905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9EAFFC7-85DE-41F2-A2D5-711092BCE2A1}"/>
                </a:ext>
              </a:extLst>
            </p:cNvPr>
            <p:cNvSpPr/>
            <p:nvPr/>
          </p:nvSpPr>
          <p:spPr bwMode="auto">
            <a:xfrm>
              <a:off x="6639642" y="1939653"/>
              <a:ext cx="4905486" cy="4087905"/>
            </a:xfrm>
            <a:prstGeom prst="rect">
              <a:avLst/>
            </a:prstGeom>
            <a:solidFill>
              <a:schemeClr val="bg1"/>
            </a:solidFill>
            <a:ln>
              <a:noFill/>
              <a:headEnd type="none" w="med" len="med"/>
              <a:tailEnd type="none" w="med" len="med"/>
            </a:ln>
            <a:effectLst>
              <a:outerShdw blurRad="1905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pic>
        <p:nvPicPr>
          <p:cNvPr id="28" name="Picture 27" descr="Graphical user interface, application&#10;&#10;Description automatically generated">
            <a:extLst>
              <a:ext uri="{FF2B5EF4-FFF2-40B4-BE49-F238E27FC236}">
                <a16:creationId xmlns:a16="http://schemas.microsoft.com/office/drawing/2014/main" id="{140709FA-59CC-4192-9C97-1923FE92CF30}"/>
              </a:ext>
            </a:extLst>
          </p:cNvPr>
          <p:cNvPicPr>
            <a:picLocks noChangeAspect="1"/>
          </p:cNvPicPr>
          <p:nvPr/>
        </p:nvPicPr>
        <p:blipFill>
          <a:blip r:embed="rId5"/>
          <a:stretch>
            <a:fillRect/>
          </a:stretch>
        </p:blipFill>
        <p:spPr>
          <a:xfrm>
            <a:off x="5888733" y="829497"/>
            <a:ext cx="5788290" cy="5290683"/>
          </a:xfrm>
          <a:prstGeom prst="rect">
            <a:avLst/>
          </a:prstGeom>
        </p:spPr>
      </p:pic>
      <p:pic>
        <p:nvPicPr>
          <p:cNvPr id="11" name="Graphic 10" descr="Arrow: Rotate right with solid fill">
            <a:extLst>
              <a:ext uri="{FF2B5EF4-FFF2-40B4-BE49-F238E27FC236}">
                <a16:creationId xmlns:a16="http://schemas.microsoft.com/office/drawing/2014/main" id="{6B7879BE-4B81-4C58-8AC5-284C151075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200000" flipH="1">
            <a:off x="6002767" y="1906793"/>
            <a:ext cx="582705" cy="582705"/>
          </a:xfrm>
          <a:prstGeom prst="rect">
            <a:avLst/>
          </a:prstGeom>
        </p:spPr>
      </p:pic>
    </p:spTree>
    <p:extLst>
      <p:ext uri="{BB962C8B-B14F-4D97-AF65-F5344CB8AC3E}">
        <p14:creationId xmlns:p14="http://schemas.microsoft.com/office/powerpoint/2010/main" val="3193308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Bent-Up 6">
            <a:extLst>
              <a:ext uri="{FF2B5EF4-FFF2-40B4-BE49-F238E27FC236}">
                <a16:creationId xmlns:a16="http://schemas.microsoft.com/office/drawing/2014/main" id="{8F053BFB-565B-4674-93DA-57749B7A3924}"/>
              </a:ext>
            </a:extLst>
          </p:cNvPr>
          <p:cNvSpPr/>
          <p:nvPr/>
        </p:nvSpPr>
        <p:spPr bwMode="auto">
          <a:xfrm rot="5400000">
            <a:off x="6714839" y="3210706"/>
            <a:ext cx="466928" cy="554308"/>
          </a:xfrm>
          <a:prstGeom prst="ben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A96F4E4D-9AEC-4EC7-AE13-3B9B349304D9}"/>
              </a:ext>
            </a:extLst>
          </p:cNvPr>
          <p:cNvSpPr>
            <a:spLocks noGrp="1"/>
          </p:cNvSpPr>
          <p:nvPr>
            <p:ph type="body" sz="quarter" idx="17"/>
          </p:nvPr>
        </p:nvSpPr>
        <p:spPr>
          <a:xfrm>
            <a:off x="584200" y="585788"/>
            <a:ext cx="4164013" cy="4021101"/>
          </a:xfrm>
        </p:spPr>
        <p:txBody>
          <a:bodyPr/>
          <a:lstStyle/>
          <a:p>
            <a:r>
              <a:rPr lang="en-US" dirty="0"/>
              <a:t>Uploading files</a:t>
            </a:r>
          </a:p>
          <a:p>
            <a:pPr lvl="1"/>
            <a:r>
              <a:rPr lang="en-US" dirty="0"/>
              <a:t>Control allowing file browsing </a:t>
            </a:r>
            <a:br>
              <a:rPr lang="en-US" dirty="0"/>
            </a:br>
            <a:r>
              <a:rPr lang="en-US" dirty="0"/>
              <a:t>and uploading</a:t>
            </a:r>
          </a:p>
          <a:p>
            <a:pPr lvl="2"/>
            <a:r>
              <a:rPr lang="en-US" dirty="0"/>
              <a:t>File Save mode: file upload via direct upload or upload location id’s (for API access)</a:t>
            </a:r>
          </a:p>
          <a:p>
            <a:pPr lvl="1"/>
            <a:r>
              <a:rPr lang="en-US" dirty="0"/>
              <a:t>Implementation:</a:t>
            </a:r>
          </a:p>
          <a:p>
            <a:pPr lvl="2"/>
            <a:r>
              <a:rPr lang="en-US" dirty="0"/>
              <a:t>JavaScript library: </a:t>
            </a:r>
            <a:r>
              <a:rPr lang="en-US" dirty="0">
                <a:solidFill>
                  <a:srgbClr val="008575"/>
                </a:solidFill>
                <a:hlinkClick r:id="rId2">
                  <a:extLst>
                    <a:ext uri="{A12FA001-AC4F-418D-AE19-62706E023703}">
                      <ahyp:hlinkClr xmlns:ahyp="http://schemas.microsoft.com/office/drawing/2018/hyperlinkcolor" val="tx"/>
                    </a:ext>
                  </a:extLst>
                </a:hlinkClick>
              </a:rPr>
              <a:t>https://js.live.net/v7.2/OneDrive.js </a:t>
            </a:r>
            <a:endParaRPr lang="en-US" dirty="0">
              <a:solidFill>
                <a:srgbClr val="008575"/>
              </a:solidFill>
            </a:endParaRPr>
          </a:p>
          <a:p>
            <a:pPr lvl="1"/>
            <a:r>
              <a:rPr lang="en-US" sz="1600"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Saving files documentation</a:t>
            </a:r>
            <a:endParaRPr lang="en-US" dirty="0">
              <a:solidFill>
                <a:srgbClr val="008575"/>
              </a:solidFill>
            </a:endParaRPr>
          </a:p>
          <a:p>
            <a:pPr lvl="2"/>
            <a:endParaRPr lang="en-US" dirty="0"/>
          </a:p>
        </p:txBody>
      </p:sp>
      <p:sp>
        <p:nvSpPr>
          <p:cNvPr id="9" name="Rectangle 8">
            <a:extLst>
              <a:ext uri="{FF2B5EF4-FFF2-40B4-BE49-F238E27FC236}">
                <a16:creationId xmlns:a16="http://schemas.microsoft.com/office/drawing/2014/main" id="{23F1EA21-5884-4082-8396-4F2D3298DD26}"/>
              </a:ext>
            </a:extLst>
          </p:cNvPr>
          <p:cNvSpPr/>
          <p:nvPr/>
        </p:nvSpPr>
        <p:spPr bwMode="auto">
          <a:xfrm>
            <a:off x="584200" y="5970274"/>
            <a:ext cx="3490843" cy="29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r>
              <a:rPr lang="en-US" sz="1400" dirty="0">
                <a:solidFill>
                  <a:schemeClr val="bg1"/>
                </a:solidFill>
              </a:rPr>
              <a:t>A new picker experience is in progress</a:t>
            </a:r>
          </a:p>
        </p:txBody>
      </p:sp>
      <p:grpSp>
        <p:nvGrpSpPr>
          <p:cNvPr id="3" name="Group 2">
            <a:extLst>
              <a:ext uri="{FF2B5EF4-FFF2-40B4-BE49-F238E27FC236}">
                <a16:creationId xmlns:a16="http://schemas.microsoft.com/office/drawing/2014/main" id="{4FD10BB0-968F-4304-8D69-A1554C6676F0}"/>
              </a:ext>
            </a:extLst>
          </p:cNvPr>
          <p:cNvGrpSpPr/>
          <p:nvPr/>
        </p:nvGrpSpPr>
        <p:grpSpPr>
          <a:xfrm>
            <a:off x="5918201" y="1596263"/>
            <a:ext cx="5691188" cy="3665474"/>
            <a:chOff x="5853734" y="1111014"/>
            <a:chExt cx="5755676" cy="3707011"/>
          </a:xfrm>
        </p:grpSpPr>
        <p:pic>
          <p:nvPicPr>
            <p:cNvPr id="6" name="Picture 5">
              <a:extLst>
                <a:ext uri="{FF2B5EF4-FFF2-40B4-BE49-F238E27FC236}">
                  <a16:creationId xmlns:a16="http://schemas.microsoft.com/office/drawing/2014/main" id="{841C7FB9-1596-4945-8F1A-6B2D687C6A31}"/>
                </a:ext>
              </a:extLst>
            </p:cNvPr>
            <p:cNvPicPr>
              <a:picLocks noChangeAspect="1"/>
            </p:cNvPicPr>
            <p:nvPr/>
          </p:nvPicPr>
          <p:blipFill rotWithShape="1">
            <a:blip r:embed="rId4"/>
            <a:srcRect l="-1133"/>
            <a:stretch/>
          </p:blipFill>
          <p:spPr>
            <a:xfrm>
              <a:off x="5853734" y="1111014"/>
              <a:ext cx="5755676" cy="3707011"/>
            </a:xfrm>
            <a:prstGeom prst="rect">
              <a:avLst/>
            </a:prstGeom>
            <a:solidFill>
              <a:schemeClr val="bg1"/>
            </a:solidFill>
            <a:ln>
              <a:noFill/>
            </a:ln>
            <a:effectLst>
              <a:outerShdw blurRad="190500" dist="38100" dir="2700000" algn="tl" rotWithShape="0">
                <a:prstClr val="black">
                  <a:alpha val="40000"/>
                </a:prstClr>
              </a:outerShdw>
            </a:effectLst>
          </p:spPr>
        </p:pic>
        <p:pic>
          <p:nvPicPr>
            <p:cNvPr id="8" name="Picture 7">
              <a:extLst>
                <a:ext uri="{FF2B5EF4-FFF2-40B4-BE49-F238E27FC236}">
                  <a16:creationId xmlns:a16="http://schemas.microsoft.com/office/drawing/2014/main" id="{79B6E210-FD82-4BBC-8234-D47F2CD8B25A}"/>
                </a:ext>
              </a:extLst>
            </p:cNvPr>
            <p:cNvPicPr>
              <a:picLocks noChangeAspect="1"/>
            </p:cNvPicPr>
            <p:nvPr/>
          </p:nvPicPr>
          <p:blipFill rotWithShape="1">
            <a:blip r:embed="rId4"/>
            <a:srcRect l="3487" t="5538" r="94394" b="90802"/>
            <a:stretch/>
          </p:blipFill>
          <p:spPr>
            <a:xfrm>
              <a:off x="5856774" y="1316334"/>
              <a:ext cx="120580" cy="135653"/>
            </a:xfrm>
            <a:prstGeom prst="rect">
              <a:avLst/>
            </a:prstGeom>
            <a:solidFill>
              <a:schemeClr val="bg1"/>
            </a:solidFill>
            <a:ln>
              <a:noFill/>
            </a:ln>
            <a:effectLst/>
          </p:spPr>
        </p:pic>
      </p:grpSp>
    </p:spTree>
    <p:extLst>
      <p:ext uri="{BB962C8B-B14F-4D97-AF65-F5344CB8AC3E}">
        <p14:creationId xmlns:p14="http://schemas.microsoft.com/office/powerpoint/2010/main" val="2674379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8693EA-E83A-4B9B-89B2-5BDBE2DBEA5F}"/>
              </a:ext>
            </a:extLst>
          </p:cNvPr>
          <p:cNvPicPr>
            <a:picLocks noChangeAspect="1"/>
          </p:cNvPicPr>
          <p:nvPr/>
        </p:nvPicPr>
        <p:blipFill rotWithShape="1">
          <a:blip r:embed="rId2"/>
          <a:srcRect l="833" t="666" r="833"/>
          <a:stretch/>
        </p:blipFill>
        <p:spPr>
          <a:xfrm>
            <a:off x="5918200" y="1016000"/>
            <a:ext cx="4495800" cy="3554483"/>
          </a:xfrm>
          <a:prstGeom prst="rect">
            <a:avLst/>
          </a:prstGeom>
          <a:ln>
            <a:noFill/>
          </a:ln>
          <a:effectLst>
            <a:outerShdw blurRad="190500" dist="38100" dir="2700000" algn="tl" rotWithShape="0">
              <a:prstClr val="black">
                <a:alpha val="40000"/>
              </a:prstClr>
            </a:outerShdw>
          </a:effectLst>
        </p:spPr>
      </p:pic>
      <p:pic>
        <p:nvPicPr>
          <p:cNvPr id="7" name="Picture 6">
            <a:extLst>
              <a:ext uri="{FF2B5EF4-FFF2-40B4-BE49-F238E27FC236}">
                <a16:creationId xmlns:a16="http://schemas.microsoft.com/office/drawing/2014/main" id="{AD30A425-B1F2-49D6-935B-998B8B554581}"/>
              </a:ext>
            </a:extLst>
          </p:cNvPr>
          <p:cNvPicPr>
            <a:picLocks noChangeAspect="1"/>
          </p:cNvPicPr>
          <p:nvPr/>
        </p:nvPicPr>
        <p:blipFill rotWithShape="1">
          <a:blip r:embed="rId3"/>
          <a:srcRect l="428" t="447" r="960" b="1"/>
          <a:stretch/>
        </p:blipFill>
        <p:spPr>
          <a:xfrm>
            <a:off x="7100888" y="2369621"/>
            <a:ext cx="4508500" cy="3423180"/>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6031FDB3-D47E-4BBF-9257-F828CE2E6977}"/>
              </a:ext>
            </a:extLst>
          </p:cNvPr>
          <p:cNvSpPr>
            <a:spLocks noGrp="1"/>
          </p:cNvSpPr>
          <p:nvPr>
            <p:ph type="body" sz="quarter" idx="17"/>
          </p:nvPr>
        </p:nvSpPr>
        <p:spPr>
          <a:xfrm>
            <a:off x="584200" y="585788"/>
            <a:ext cx="4164013" cy="2631490"/>
          </a:xfrm>
        </p:spPr>
        <p:txBody>
          <a:bodyPr/>
          <a:lstStyle/>
          <a:p>
            <a:r>
              <a:rPr lang="en-US" dirty="0"/>
              <a:t>Browsing files </a:t>
            </a:r>
          </a:p>
          <a:p>
            <a:pPr lvl="1"/>
            <a:r>
              <a:rPr lang="en-US" dirty="0"/>
              <a:t>Embed a browsing control in your application that works similar as the browsing files in Microsoft’s products </a:t>
            </a:r>
            <a:br>
              <a:rPr lang="en-US" dirty="0"/>
            </a:br>
            <a:r>
              <a:rPr lang="en-US" dirty="0"/>
              <a:t>like Office, SharePoint and Teams</a:t>
            </a:r>
          </a:p>
          <a:p>
            <a:endParaRPr lang="en-US" dirty="0"/>
          </a:p>
        </p:txBody>
      </p:sp>
      <p:sp>
        <p:nvSpPr>
          <p:cNvPr id="9" name="Rectangle 8">
            <a:extLst>
              <a:ext uri="{FF2B5EF4-FFF2-40B4-BE49-F238E27FC236}">
                <a16:creationId xmlns:a16="http://schemas.microsoft.com/office/drawing/2014/main" id="{5216F68A-5BCA-4DF7-9844-2C449D48F9D7}"/>
              </a:ext>
            </a:extLst>
          </p:cNvPr>
          <p:cNvSpPr/>
          <p:nvPr/>
        </p:nvSpPr>
        <p:spPr bwMode="auto">
          <a:xfrm>
            <a:off x="584200" y="5970274"/>
            <a:ext cx="2625627" cy="2987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r>
              <a:rPr lang="en-US" sz="1400" dirty="0">
                <a:solidFill>
                  <a:schemeClr val="bg1"/>
                </a:solidFill>
              </a:rPr>
              <a:t>Coming to preview soon!</a:t>
            </a:r>
          </a:p>
        </p:txBody>
      </p:sp>
    </p:spTree>
    <p:extLst>
      <p:ext uri="{BB962C8B-B14F-4D97-AF65-F5344CB8AC3E}">
        <p14:creationId xmlns:p14="http://schemas.microsoft.com/office/powerpoint/2010/main" val="23727802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F8B2BC0-DA73-4A4C-9E5C-1D04EB3EC70D}"/>
              </a:ext>
            </a:extLst>
          </p:cNvPr>
          <p:cNvGrpSpPr/>
          <p:nvPr/>
        </p:nvGrpSpPr>
        <p:grpSpPr>
          <a:xfrm>
            <a:off x="4785985" y="2178791"/>
            <a:ext cx="2620275" cy="2500419"/>
            <a:chOff x="4785985" y="2178791"/>
            <a:chExt cx="2620275" cy="2500419"/>
          </a:xfrm>
        </p:grpSpPr>
        <p:sp>
          <p:nvSpPr>
            <p:cNvPr id="9" name="Rectangle 8">
              <a:extLst>
                <a:ext uri="{FF2B5EF4-FFF2-40B4-BE49-F238E27FC236}">
                  <a16:creationId xmlns:a16="http://schemas.microsoft.com/office/drawing/2014/main" id="{2A421A88-21F5-46FA-8F07-C533154F36D3}"/>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C1F8593-4ACA-4228-836F-E110336212D1}"/>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Freeform 122">
              <a:extLst>
                <a:ext uri="{FF2B5EF4-FFF2-40B4-BE49-F238E27FC236}">
                  <a16:creationId xmlns:a16="http://schemas.microsoft.com/office/drawing/2014/main" id="{7626905A-B15A-4AE9-9DCA-0A6F72B62517}"/>
                </a:ext>
              </a:extLst>
            </p:cNvPr>
            <p:cNvSpPr>
              <a:spLocks noChangeAspect="1" noEditPoints="1"/>
            </p:cNvSpPr>
            <p:nvPr/>
          </p:nvSpPr>
          <p:spPr bwMode="auto">
            <a:xfrm>
              <a:off x="5313349"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008575"/>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658FD8D6-5FFB-47B8-AA02-196F3BBB7DA2}"/>
                </a:ext>
              </a:extLst>
            </p:cNvPr>
            <p:cNvSpPr txBox="1"/>
            <p:nvPr/>
          </p:nvSpPr>
          <p:spPr>
            <a:xfrm>
              <a:off x="4785985" y="3829747"/>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Deep integration via API’s</a:t>
              </a:r>
              <a:endParaRPr lang="LID4096" sz="2000" dirty="0"/>
            </a:p>
          </p:txBody>
        </p:sp>
      </p:grpSp>
      <p:grpSp>
        <p:nvGrpSpPr>
          <p:cNvPr id="24" name="Group 23">
            <a:extLst>
              <a:ext uri="{FF2B5EF4-FFF2-40B4-BE49-F238E27FC236}">
                <a16:creationId xmlns:a16="http://schemas.microsoft.com/office/drawing/2014/main" id="{96AD10E9-9117-43B2-BE8A-C4563C7671D4}"/>
              </a:ext>
            </a:extLst>
          </p:cNvPr>
          <p:cNvGrpSpPr/>
          <p:nvPr/>
        </p:nvGrpSpPr>
        <p:grpSpPr>
          <a:xfrm>
            <a:off x="8047725" y="2178790"/>
            <a:ext cx="2620275" cy="2500419"/>
            <a:chOff x="8047725" y="2178790"/>
            <a:chExt cx="2620275" cy="2500419"/>
          </a:xfrm>
        </p:grpSpPr>
        <p:sp>
          <p:nvSpPr>
            <p:cNvPr id="14" name="Rectangle 13">
              <a:extLst>
                <a:ext uri="{FF2B5EF4-FFF2-40B4-BE49-F238E27FC236}">
                  <a16:creationId xmlns:a16="http://schemas.microsoft.com/office/drawing/2014/main" id="{3B498E7C-A53F-4A82-BC80-036FE4379A97}"/>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Paperclip">
              <a:extLst>
                <a:ext uri="{FF2B5EF4-FFF2-40B4-BE49-F238E27FC236}">
                  <a16:creationId xmlns:a16="http://schemas.microsoft.com/office/drawing/2014/main" id="{518E92FB-A95B-4459-896A-5E158F07AB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2682" y="2411141"/>
              <a:ext cx="1225296" cy="1225296"/>
            </a:xfrm>
            <a:prstGeom prst="rect">
              <a:avLst/>
            </a:prstGeom>
          </p:spPr>
        </p:pic>
        <p:sp>
          <p:nvSpPr>
            <p:cNvPr id="16" name="TextBox 15">
              <a:extLst>
                <a:ext uri="{FF2B5EF4-FFF2-40B4-BE49-F238E27FC236}">
                  <a16:creationId xmlns:a16="http://schemas.microsoft.com/office/drawing/2014/main" id="{46A2BDDA-A4A8-427B-AC86-EE30A2F6E719}"/>
                </a:ext>
              </a:extLst>
            </p:cNvPr>
            <p:cNvSpPr txBox="1"/>
            <p:nvPr/>
          </p:nvSpPr>
          <p:spPr>
            <a:xfrm>
              <a:off x="8047725" y="3829746"/>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Owning my </a:t>
              </a:r>
              <a:br>
                <a:rPr lang="en-US" sz="2000" dirty="0"/>
              </a:br>
              <a:r>
                <a:rPr lang="en-US" sz="2000" dirty="0"/>
                <a:t>file types</a:t>
              </a:r>
              <a:endParaRPr lang="LID4096" sz="2000" dirty="0"/>
            </a:p>
          </p:txBody>
        </p:sp>
      </p:grpSp>
      <p:grpSp>
        <p:nvGrpSpPr>
          <p:cNvPr id="20" name="Group 19">
            <a:extLst>
              <a:ext uri="{FF2B5EF4-FFF2-40B4-BE49-F238E27FC236}">
                <a16:creationId xmlns:a16="http://schemas.microsoft.com/office/drawing/2014/main" id="{32B2CB68-D6FE-4003-AE62-CFF1CDECF20E}"/>
              </a:ext>
            </a:extLst>
          </p:cNvPr>
          <p:cNvGrpSpPr/>
          <p:nvPr/>
        </p:nvGrpSpPr>
        <p:grpSpPr>
          <a:xfrm>
            <a:off x="1524000" y="2178792"/>
            <a:ext cx="2620275" cy="2500419"/>
            <a:chOff x="1524000" y="2178792"/>
            <a:chExt cx="2620275" cy="2500419"/>
          </a:xfrm>
        </p:grpSpPr>
        <p:sp>
          <p:nvSpPr>
            <p:cNvPr id="21" name="Rectangle 20">
              <a:extLst>
                <a:ext uri="{FF2B5EF4-FFF2-40B4-BE49-F238E27FC236}">
                  <a16:creationId xmlns:a16="http://schemas.microsoft.com/office/drawing/2014/main" id="{3E2B31ED-D29F-4A16-B1A1-5F112D69A980}"/>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14FFB664-3FC1-41D5-9935-722E07154017}"/>
                </a:ext>
              </a:extLst>
            </p:cNvPr>
            <p:cNvSpPr txBox="1"/>
            <p:nvPr/>
          </p:nvSpPr>
          <p:spPr>
            <a:xfrm>
              <a:off x="1524000" y="3829748"/>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Viewing, selecting and uploading files</a:t>
              </a:r>
              <a:endParaRPr lang="LID4096" sz="2000" dirty="0"/>
            </a:p>
          </p:txBody>
        </p:sp>
      </p:grpSp>
      <p:pic>
        <p:nvPicPr>
          <p:cNvPr id="26" name="Graphic 25">
            <a:extLst>
              <a:ext uri="{FF2B5EF4-FFF2-40B4-BE49-F238E27FC236}">
                <a16:creationId xmlns:a16="http://schemas.microsoft.com/office/drawing/2014/main" id="{E340E850-0F92-49F7-B915-C667E0A2E4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07" y="2493020"/>
            <a:ext cx="1225296" cy="1225296"/>
          </a:xfrm>
          <a:prstGeom prst="rect">
            <a:avLst/>
          </a:prstGeom>
        </p:spPr>
      </p:pic>
    </p:spTree>
    <p:extLst>
      <p:ext uri="{BB962C8B-B14F-4D97-AF65-F5344CB8AC3E}">
        <p14:creationId xmlns:p14="http://schemas.microsoft.com/office/powerpoint/2010/main" val="4012746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23"/>
                                        </p:tgtEl>
                                      </p:cBhvr>
                                    </p:animEffect>
                                    <p:animScale>
                                      <p:cBhvr>
                                        <p:cTn id="7" dur="50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84EBDB1-68B8-4A68-85F8-A77CD450F5D4}"/>
              </a:ext>
            </a:extLst>
          </p:cNvPr>
          <p:cNvGrpSpPr/>
          <p:nvPr/>
        </p:nvGrpSpPr>
        <p:grpSpPr>
          <a:xfrm>
            <a:off x="3036212" y="3770279"/>
            <a:ext cx="1828800" cy="2325521"/>
            <a:chOff x="2887996" y="3738006"/>
            <a:chExt cx="1828800" cy="2325521"/>
          </a:xfrm>
        </p:grpSpPr>
        <p:pic>
          <p:nvPicPr>
            <p:cNvPr id="3" name="Picture 2">
              <a:extLst>
                <a:ext uri="{FF2B5EF4-FFF2-40B4-BE49-F238E27FC236}">
                  <a16:creationId xmlns:a16="http://schemas.microsoft.com/office/drawing/2014/main" id="{B1DBDDD3-4401-4305-8D98-7D5D5F988743}"/>
                </a:ext>
              </a:extLst>
            </p:cNvPr>
            <p:cNvPicPr>
              <a:picLocks noChangeAspect="1"/>
            </p:cNvPicPr>
            <p:nvPr/>
          </p:nvPicPr>
          <p:blipFill rotWithShape="1">
            <a:blip r:embed="rId2"/>
            <a:srcRect r="51276" b="14879"/>
            <a:stretch/>
          </p:blipFill>
          <p:spPr>
            <a:xfrm>
              <a:off x="2979436" y="4146594"/>
              <a:ext cx="1645920" cy="1916933"/>
            </a:xfrm>
            <a:prstGeom prst="rect">
              <a:avLst/>
            </a:prstGeom>
            <a:effectLst>
              <a:outerShdw blurRad="190500" dist="38100" dir="2700000" algn="tl" rotWithShape="0">
                <a:prstClr val="black">
                  <a:alpha val="40000"/>
                </a:prstClr>
              </a:outerShdw>
            </a:effectLst>
          </p:spPr>
        </p:pic>
        <p:sp>
          <p:nvSpPr>
            <p:cNvPr id="12" name="TextBox 11">
              <a:extLst>
                <a:ext uri="{FF2B5EF4-FFF2-40B4-BE49-F238E27FC236}">
                  <a16:creationId xmlns:a16="http://schemas.microsoft.com/office/drawing/2014/main" id="{2246D512-35A7-4DBE-B696-CA72545607E9}"/>
                </a:ext>
              </a:extLst>
            </p:cNvPr>
            <p:cNvSpPr txBox="1"/>
            <p:nvPr/>
          </p:nvSpPr>
          <p:spPr>
            <a:xfrm>
              <a:off x="2887996" y="3738006"/>
              <a:ext cx="1828800" cy="215444"/>
            </a:xfrm>
            <a:prstGeom prst="rect">
              <a:avLst/>
            </a:prstGeom>
            <a:noFill/>
          </p:spPr>
          <p:txBody>
            <a:bodyPr wrap="square" lIns="0" tIns="0" rIns="0" bIns="0" rtlCol="0">
              <a:spAutoFit/>
            </a:bodyPr>
            <a:lstStyle/>
            <a:p>
              <a:pPr algn="ctr"/>
              <a:r>
                <a:rPr lang="en-US" sz="1400" dirty="0">
                  <a:latin typeface="+mj-lt"/>
                </a:rPr>
                <a:t>Native file viewing</a:t>
              </a:r>
            </a:p>
          </p:txBody>
        </p:sp>
      </p:grpSp>
      <p:grpSp>
        <p:nvGrpSpPr>
          <p:cNvPr id="40" name="Group 39">
            <a:extLst>
              <a:ext uri="{FF2B5EF4-FFF2-40B4-BE49-F238E27FC236}">
                <a16:creationId xmlns:a16="http://schemas.microsoft.com/office/drawing/2014/main" id="{750EEA6B-B820-40A1-8149-BD58BC747679}"/>
              </a:ext>
            </a:extLst>
          </p:cNvPr>
          <p:cNvGrpSpPr/>
          <p:nvPr/>
        </p:nvGrpSpPr>
        <p:grpSpPr>
          <a:xfrm>
            <a:off x="881716" y="3770279"/>
            <a:ext cx="1828800" cy="1570580"/>
            <a:chOff x="957019" y="3738006"/>
            <a:chExt cx="1828800" cy="1570580"/>
          </a:xfrm>
        </p:grpSpPr>
        <p:sp>
          <p:nvSpPr>
            <p:cNvPr id="11" name="TextBox 10">
              <a:extLst>
                <a:ext uri="{FF2B5EF4-FFF2-40B4-BE49-F238E27FC236}">
                  <a16:creationId xmlns:a16="http://schemas.microsoft.com/office/drawing/2014/main" id="{D6458C1B-4489-4F36-B2FC-9FC7981DB96D}"/>
                </a:ext>
              </a:extLst>
            </p:cNvPr>
            <p:cNvSpPr txBox="1"/>
            <p:nvPr/>
          </p:nvSpPr>
          <p:spPr>
            <a:xfrm>
              <a:off x="957019" y="3738006"/>
              <a:ext cx="1828800" cy="215444"/>
            </a:xfrm>
            <a:prstGeom prst="rect">
              <a:avLst/>
            </a:prstGeom>
            <a:noFill/>
          </p:spPr>
          <p:txBody>
            <a:bodyPr wrap="square" lIns="0" tIns="0" rIns="0" bIns="0" rtlCol="0">
              <a:spAutoFit/>
            </a:bodyPr>
            <a:lstStyle/>
            <a:p>
              <a:pPr algn="ctr"/>
              <a:r>
                <a:rPr lang="en-US" sz="1400" dirty="0">
                  <a:latin typeface="+mj-lt"/>
                </a:rPr>
                <a:t>Use in a file picker</a:t>
              </a:r>
            </a:p>
          </p:txBody>
        </p:sp>
        <p:pic>
          <p:nvPicPr>
            <p:cNvPr id="18" name="Picture 17">
              <a:extLst>
                <a:ext uri="{FF2B5EF4-FFF2-40B4-BE49-F238E27FC236}">
                  <a16:creationId xmlns:a16="http://schemas.microsoft.com/office/drawing/2014/main" id="{D28F54A2-55CC-4067-8C8C-426759F20957}"/>
                </a:ext>
              </a:extLst>
            </p:cNvPr>
            <p:cNvPicPr>
              <a:picLocks noChangeAspect="1"/>
            </p:cNvPicPr>
            <p:nvPr/>
          </p:nvPicPr>
          <p:blipFill rotWithShape="1">
            <a:blip r:embed="rId3"/>
            <a:srcRect b="4956"/>
            <a:stretch/>
          </p:blipFill>
          <p:spPr>
            <a:xfrm>
              <a:off x="1048459" y="4146595"/>
              <a:ext cx="1645920" cy="1161991"/>
            </a:xfrm>
            <a:prstGeom prst="rect">
              <a:avLst/>
            </a:prstGeom>
            <a:effectLst>
              <a:outerShdw blurRad="190500" dist="38100" dir="2700000" algn="tl" rotWithShape="0">
                <a:prstClr val="black">
                  <a:alpha val="40000"/>
                </a:prstClr>
              </a:outerShdw>
            </a:effectLst>
          </p:spPr>
        </p:pic>
      </p:grpSp>
      <p:grpSp>
        <p:nvGrpSpPr>
          <p:cNvPr id="32" name="Group 31">
            <a:extLst>
              <a:ext uri="{FF2B5EF4-FFF2-40B4-BE49-F238E27FC236}">
                <a16:creationId xmlns:a16="http://schemas.microsoft.com/office/drawing/2014/main" id="{681A9624-DDAF-47A7-924C-1C1DAB398707}"/>
              </a:ext>
            </a:extLst>
          </p:cNvPr>
          <p:cNvGrpSpPr/>
          <p:nvPr/>
        </p:nvGrpSpPr>
        <p:grpSpPr>
          <a:xfrm>
            <a:off x="7345204" y="3770279"/>
            <a:ext cx="1828800" cy="1873458"/>
            <a:chOff x="7481470" y="3738006"/>
            <a:chExt cx="1828800" cy="1873458"/>
          </a:xfrm>
        </p:grpSpPr>
        <p:sp>
          <p:nvSpPr>
            <p:cNvPr id="14" name="TextBox 13">
              <a:extLst>
                <a:ext uri="{FF2B5EF4-FFF2-40B4-BE49-F238E27FC236}">
                  <a16:creationId xmlns:a16="http://schemas.microsoft.com/office/drawing/2014/main" id="{301FC7B9-955F-4810-8E4A-0C079B749B9D}"/>
                </a:ext>
              </a:extLst>
            </p:cNvPr>
            <p:cNvSpPr txBox="1"/>
            <p:nvPr/>
          </p:nvSpPr>
          <p:spPr>
            <a:xfrm>
              <a:off x="7481470" y="3738006"/>
              <a:ext cx="1828800" cy="215444"/>
            </a:xfrm>
            <a:prstGeom prst="rect">
              <a:avLst/>
            </a:prstGeom>
            <a:noFill/>
          </p:spPr>
          <p:txBody>
            <a:bodyPr wrap="square" lIns="0" tIns="0" rIns="0" bIns="0" rtlCol="0">
              <a:spAutoFit/>
            </a:bodyPr>
            <a:lstStyle/>
            <a:p>
              <a:pPr algn="ctr"/>
              <a:r>
                <a:rPr lang="en-US" sz="1400" dirty="0">
                  <a:latin typeface="+mj-lt"/>
                </a:rPr>
                <a:t>Doc gen &amp; save</a:t>
              </a:r>
            </a:p>
          </p:txBody>
        </p:sp>
        <p:pic>
          <p:nvPicPr>
            <p:cNvPr id="19" name="Picture 18">
              <a:extLst>
                <a:ext uri="{FF2B5EF4-FFF2-40B4-BE49-F238E27FC236}">
                  <a16:creationId xmlns:a16="http://schemas.microsoft.com/office/drawing/2014/main" id="{4D6C1F8E-0526-4E88-ADCB-72922C383E68}"/>
                </a:ext>
              </a:extLst>
            </p:cNvPr>
            <p:cNvPicPr>
              <a:picLocks noChangeAspect="1"/>
            </p:cNvPicPr>
            <p:nvPr/>
          </p:nvPicPr>
          <p:blipFill>
            <a:blip r:embed="rId4"/>
            <a:stretch>
              <a:fillRect/>
            </a:stretch>
          </p:blipFill>
          <p:spPr>
            <a:xfrm>
              <a:off x="7572910" y="4146595"/>
              <a:ext cx="1645920" cy="1464869"/>
            </a:xfrm>
            <a:prstGeom prst="rect">
              <a:avLst/>
            </a:prstGeom>
            <a:effectLst>
              <a:outerShdw blurRad="190500" dist="38100" dir="2700000" algn="tl" rotWithShape="0">
                <a:prstClr val="black">
                  <a:alpha val="40000"/>
                </a:prstClr>
              </a:outerShdw>
            </a:effectLst>
          </p:spPr>
        </p:pic>
      </p:grpSp>
      <p:grpSp>
        <p:nvGrpSpPr>
          <p:cNvPr id="31" name="Group 30">
            <a:extLst>
              <a:ext uri="{FF2B5EF4-FFF2-40B4-BE49-F238E27FC236}">
                <a16:creationId xmlns:a16="http://schemas.microsoft.com/office/drawing/2014/main" id="{5189530E-1636-4962-9378-9532C4CB8B29}"/>
              </a:ext>
            </a:extLst>
          </p:cNvPr>
          <p:cNvGrpSpPr/>
          <p:nvPr/>
        </p:nvGrpSpPr>
        <p:grpSpPr>
          <a:xfrm>
            <a:off x="9499699" y="3770279"/>
            <a:ext cx="1828800" cy="2200068"/>
            <a:chOff x="9575002" y="3738006"/>
            <a:chExt cx="1828800" cy="2200068"/>
          </a:xfrm>
        </p:grpSpPr>
        <p:sp>
          <p:nvSpPr>
            <p:cNvPr id="15" name="TextBox 14">
              <a:extLst>
                <a:ext uri="{FF2B5EF4-FFF2-40B4-BE49-F238E27FC236}">
                  <a16:creationId xmlns:a16="http://schemas.microsoft.com/office/drawing/2014/main" id="{FA71B41D-6503-4CFD-A328-608C2F0769AC}"/>
                </a:ext>
              </a:extLst>
            </p:cNvPr>
            <p:cNvSpPr txBox="1"/>
            <p:nvPr/>
          </p:nvSpPr>
          <p:spPr>
            <a:xfrm>
              <a:off x="9575002" y="3738006"/>
              <a:ext cx="1828800" cy="215444"/>
            </a:xfrm>
            <a:prstGeom prst="rect">
              <a:avLst/>
            </a:prstGeom>
            <a:noFill/>
          </p:spPr>
          <p:txBody>
            <a:bodyPr wrap="square" lIns="0" tIns="0" rIns="0" bIns="0" rtlCol="0">
              <a:spAutoFit/>
            </a:bodyPr>
            <a:lstStyle/>
            <a:p>
              <a:pPr algn="ctr"/>
              <a:r>
                <a:rPr lang="en-US" sz="1400" dirty="0">
                  <a:latin typeface="+mj-lt"/>
                </a:rPr>
                <a:t>Native file syncing</a:t>
              </a:r>
            </a:p>
          </p:txBody>
        </p:sp>
        <p:pic>
          <p:nvPicPr>
            <p:cNvPr id="20" name="Picture 19">
              <a:extLst>
                <a:ext uri="{FF2B5EF4-FFF2-40B4-BE49-F238E27FC236}">
                  <a16:creationId xmlns:a16="http://schemas.microsoft.com/office/drawing/2014/main" id="{F7E4D2ED-DDFE-406F-B789-AB1DC8EEF783}"/>
                </a:ext>
              </a:extLst>
            </p:cNvPr>
            <p:cNvPicPr>
              <a:picLocks noChangeAspect="1"/>
            </p:cNvPicPr>
            <p:nvPr/>
          </p:nvPicPr>
          <p:blipFill rotWithShape="1">
            <a:blip r:embed="rId5"/>
            <a:srcRect l="1033" t="854" r="-1" b="4669"/>
            <a:stretch/>
          </p:blipFill>
          <p:spPr>
            <a:xfrm>
              <a:off x="9666442" y="4146592"/>
              <a:ext cx="1645920" cy="1791482"/>
            </a:xfrm>
            <a:prstGeom prst="rect">
              <a:avLst/>
            </a:prstGeom>
            <a:effectLst>
              <a:outerShdw blurRad="190500" dist="38100" dir="2700000" algn="tl" rotWithShape="0">
                <a:prstClr val="black">
                  <a:alpha val="40000"/>
                </a:prstClr>
              </a:outerShdw>
            </a:effectLst>
          </p:spPr>
        </p:pic>
      </p:grpSp>
      <p:grpSp>
        <p:nvGrpSpPr>
          <p:cNvPr id="42" name="Group 41">
            <a:extLst>
              <a:ext uri="{FF2B5EF4-FFF2-40B4-BE49-F238E27FC236}">
                <a16:creationId xmlns:a16="http://schemas.microsoft.com/office/drawing/2014/main" id="{8097159A-905A-4C1E-8E32-A40A77FDA94F}"/>
              </a:ext>
            </a:extLst>
          </p:cNvPr>
          <p:cNvGrpSpPr/>
          <p:nvPr/>
        </p:nvGrpSpPr>
        <p:grpSpPr>
          <a:xfrm>
            <a:off x="2034989" y="1387736"/>
            <a:ext cx="8122023" cy="1699708"/>
            <a:chOff x="1527586" y="1387736"/>
            <a:chExt cx="8122023" cy="1699708"/>
          </a:xfrm>
          <a:solidFill>
            <a:srgbClr val="008575"/>
          </a:solidFill>
        </p:grpSpPr>
        <p:sp>
          <p:nvSpPr>
            <p:cNvPr id="28" name="Rectangle: Rounded Corners 27">
              <a:extLst>
                <a:ext uri="{FF2B5EF4-FFF2-40B4-BE49-F238E27FC236}">
                  <a16:creationId xmlns:a16="http://schemas.microsoft.com/office/drawing/2014/main" id="{9F802952-9B38-4235-813E-10ABE5150A8F}"/>
                </a:ext>
              </a:extLst>
            </p:cNvPr>
            <p:cNvSpPr/>
            <p:nvPr/>
          </p:nvSpPr>
          <p:spPr bwMode="auto">
            <a:xfrm>
              <a:off x="1527586" y="1387736"/>
              <a:ext cx="8122023" cy="1699708"/>
            </a:xfrm>
            <a:prstGeom prst="roundRect">
              <a:avLst>
                <a:gd name="adj" fmla="val 9705"/>
              </a:avLst>
            </a:pr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249E048B-2004-447B-B7A1-D90CD3B05B4D}"/>
                </a:ext>
              </a:extLst>
            </p:cNvPr>
            <p:cNvSpPr txBox="1"/>
            <p:nvPr/>
          </p:nvSpPr>
          <p:spPr>
            <a:xfrm>
              <a:off x="7661067" y="2707606"/>
              <a:ext cx="1978430" cy="193899"/>
            </a:xfrm>
            <a:prstGeom prst="rect">
              <a:avLst/>
            </a:prstGeom>
            <a:grpFill/>
          </p:spPr>
          <p:txBody>
            <a:bodyPr wrap="square" lIns="0" tIns="0" rIns="0" bIns="0" rtlCol="0">
              <a:spAutoFit/>
            </a:bodyPr>
            <a:lstStyle/>
            <a:p>
              <a:pPr algn="ctr" defTabSz="932509">
                <a:lnSpc>
                  <a:spcPct val="90000"/>
                </a:lnSpc>
                <a:spcAft>
                  <a:spcPts val="600"/>
                </a:spcAft>
              </a:pPr>
              <a:r>
                <a:rPr lang="en-US" sz="1400" dirty="0">
                  <a:solidFill>
                    <a:schemeClr val="bg1"/>
                  </a:solidFill>
                  <a:latin typeface="Segoe UI"/>
                </a:rPr>
                <a:t>Microsoft Graph</a:t>
              </a:r>
            </a:p>
          </p:txBody>
        </p:sp>
        <p:cxnSp>
          <p:nvCxnSpPr>
            <p:cNvPr id="7" name="Straight Arrow Connector 6">
              <a:extLst>
                <a:ext uri="{FF2B5EF4-FFF2-40B4-BE49-F238E27FC236}">
                  <a16:creationId xmlns:a16="http://schemas.microsoft.com/office/drawing/2014/main" id="{0F7654F4-09D6-4CB3-A075-16BED38DFDE4}"/>
                </a:ext>
              </a:extLst>
            </p:cNvPr>
            <p:cNvCxnSpPr>
              <a:cxnSpLocks/>
            </p:cNvCxnSpPr>
            <p:nvPr/>
          </p:nvCxnSpPr>
          <p:spPr>
            <a:xfrm>
              <a:off x="4483553" y="2039540"/>
              <a:ext cx="3326499" cy="0"/>
            </a:xfrm>
            <a:prstGeom prst="straightConnector1">
              <a:avLst/>
            </a:prstGeom>
            <a:grpFill/>
            <a:ln w="28575">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6AA2B4A-6349-44AC-92B5-B38740F59E72}"/>
                </a:ext>
              </a:extLst>
            </p:cNvPr>
            <p:cNvSpPr txBox="1"/>
            <p:nvPr/>
          </p:nvSpPr>
          <p:spPr>
            <a:xfrm>
              <a:off x="4466874" y="1594387"/>
              <a:ext cx="3392130" cy="332399"/>
            </a:xfrm>
            <a:prstGeom prst="rect">
              <a:avLst/>
            </a:prstGeom>
            <a:grpFill/>
          </p:spPr>
          <p:txBody>
            <a:bodyPr wrap="square" lIns="0" tIns="0" rIns="0" bIns="0" rtlCol="0">
              <a:spAutoFit/>
            </a:bodyPr>
            <a:lstStyle/>
            <a:p>
              <a:pPr defTabSz="932509">
                <a:lnSpc>
                  <a:spcPct val="90000"/>
                </a:lnSpc>
                <a:spcAft>
                  <a:spcPts val="600"/>
                </a:spcAft>
              </a:pPr>
              <a:r>
                <a:rPr lang="en-US" sz="1200" dirty="0">
                  <a:solidFill>
                    <a:schemeClr val="bg1"/>
                  </a:solidFill>
                  <a:latin typeface="Segoe UI"/>
                </a:rPr>
                <a:t>Files (drive/drive item) </a:t>
              </a:r>
              <a:r>
                <a:rPr lang="en-US" sz="1200" dirty="0">
                  <a:solidFill>
                    <a:schemeClr val="bg1"/>
                  </a:solidFill>
                </a:rPr>
                <a:t>represents an item within </a:t>
              </a:r>
              <a:br>
                <a:rPr lang="en-US" sz="1200" dirty="0">
                  <a:solidFill>
                    <a:schemeClr val="bg1"/>
                  </a:solidFill>
                </a:rPr>
              </a:br>
              <a:r>
                <a:rPr lang="en-US" sz="1200" dirty="0">
                  <a:solidFill>
                    <a:schemeClr val="bg1"/>
                  </a:solidFill>
                </a:rPr>
                <a:t>a drive, like a document, photo, video, or folder</a:t>
              </a:r>
              <a:endParaRPr lang="en-US" sz="1200" dirty="0">
                <a:solidFill>
                  <a:schemeClr val="bg1"/>
                </a:solidFill>
                <a:latin typeface="Segoe UI"/>
              </a:endParaRPr>
            </a:p>
          </p:txBody>
        </p:sp>
        <p:sp>
          <p:nvSpPr>
            <p:cNvPr id="9" name="TextBox 8">
              <a:extLst>
                <a:ext uri="{FF2B5EF4-FFF2-40B4-BE49-F238E27FC236}">
                  <a16:creationId xmlns:a16="http://schemas.microsoft.com/office/drawing/2014/main" id="{314E8079-337F-4A2D-BC86-7EBC35FAE99B}"/>
                </a:ext>
              </a:extLst>
            </p:cNvPr>
            <p:cNvSpPr txBox="1"/>
            <p:nvPr/>
          </p:nvSpPr>
          <p:spPr>
            <a:xfrm>
              <a:off x="4408009" y="2113760"/>
              <a:ext cx="3392130" cy="830997"/>
            </a:xfrm>
            <a:prstGeom prst="rect">
              <a:avLst/>
            </a:prstGeom>
            <a:grpFill/>
          </p:spPr>
          <p:txBody>
            <a:bodyPr wrap="square">
              <a:spAutoFit/>
            </a:bodyPr>
            <a:lstStyle/>
            <a:p>
              <a:pPr defTabSz="932509"/>
              <a:r>
                <a:rPr lang="en-US" sz="1200" dirty="0">
                  <a:solidFill>
                    <a:schemeClr val="bg1"/>
                  </a:solidFill>
                </a:rPr>
                <a:t>/v1.0/me/drive</a:t>
              </a:r>
            </a:p>
            <a:p>
              <a:pPr defTabSz="932509"/>
              <a:r>
                <a:rPr lang="en-US" sz="1200" dirty="0">
                  <a:solidFill>
                    <a:schemeClr val="bg1"/>
                  </a:solidFill>
                </a:rPr>
                <a:t>/v1.0/sites/{id}/drives</a:t>
              </a:r>
            </a:p>
            <a:p>
              <a:pPr defTabSz="932509"/>
              <a:r>
                <a:rPr lang="en-US" sz="1200" dirty="0">
                  <a:solidFill>
                    <a:schemeClr val="bg1"/>
                  </a:solidFill>
                </a:rPr>
                <a:t>/V1.0/sites/{id}/drive/items/{id}</a:t>
              </a:r>
            </a:p>
            <a:p>
              <a:pPr defTabSz="932509"/>
              <a:r>
                <a:rPr lang="en-US" sz="1200" dirty="0">
                  <a:solidFill>
                    <a:schemeClr val="bg1"/>
                  </a:solidFill>
                </a:rPr>
                <a:t>/v1.0/groups/{id}/drive</a:t>
              </a:r>
            </a:p>
          </p:txBody>
        </p:sp>
        <p:pic>
          <p:nvPicPr>
            <p:cNvPr id="10" name="Picture 9" descr="A picture containing building, window, table, stool&#10;&#10;Description automatically generated">
              <a:extLst>
                <a:ext uri="{FF2B5EF4-FFF2-40B4-BE49-F238E27FC236}">
                  <a16:creationId xmlns:a16="http://schemas.microsoft.com/office/drawing/2014/main" id="{44FEDC24-9E8C-436F-8576-3F31D6CF3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8535" y="1633397"/>
              <a:ext cx="1063494" cy="922798"/>
            </a:xfrm>
            <a:prstGeom prst="rect">
              <a:avLst/>
            </a:prstGeom>
            <a:grpFill/>
          </p:spPr>
        </p:pic>
        <p:pic>
          <p:nvPicPr>
            <p:cNvPr id="21" name="Picture 20">
              <a:extLst>
                <a:ext uri="{FF2B5EF4-FFF2-40B4-BE49-F238E27FC236}">
                  <a16:creationId xmlns:a16="http://schemas.microsoft.com/office/drawing/2014/main" id="{44213D2B-9112-4675-9055-416F62C3C5CF}"/>
                </a:ext>
              </a:extLst>
            </p:cNvPr>
            <p:cNvPicPr>
              <a:picLocks noChangeAspect="1"/>
            </p:cNvPicPr>
            <p:nvPr/>
          </p:nvPicPr>
          <p:blipFill>
            <a:blip r:embed="rId7"/>
            <a:stretch>
              <a:fillRect/>
            </a:stretch>
          </p:blipFill>
          <p:spPr>
            <a:xfrm>
              <a:off x="1918122" y="1643552"/>
              <a:ext cx="2193444" cy="1169907"/>
            </a:xfrm>
            <a:prstGeom prst="rect">
              <a:avLst/>
            </a:prstGeom>
            <a:grpFill/>
            <a:effectLst>
              <a:outerShdw blurRad="190500" dist="38100" dir="2700000" algn="tl" rotWithShape="0">
                <a:prstClr val="black">
                  <a:alpha val="40000"/>
                </a:prstClr>
              </a:outerShdw>
            </a:effectLst>
          </p:spPr>
        </p:pic>
      </p:grpSp>
      <p:sp>
        <p:nvSpPr>
          <p:cNvPr id="4" name="Title 3">
            <a:extLst>
              <a:ext uri="{FF2B5EF4-FFF2-40B4-BE49-F238E27FC236}">
                <a16:creationId xmlns:a16="http://schemas.microsoft.com/office/drawing/2014/main" id="{9AA0E22D-C5CB-41F5-8933-B8941AA97D0A}"/>
              </a:ext>
            </a:extLst>
          </p:cNvPr>
          <p:cNvSpPr>
            <a:spLocks noGrp="1"/>
          </p:cNvSpPr>
          <p:nvPr>
            <p:ph type="title"/>
          </p:nvPr>
        </p:nvSpPr>
        <p:spPr/>
        <p:txBody>
          <a:bodyPr/>
          <a:lstStyle/>
          <a:p>
            <a:pPr algn="ctr"/>
            <a:r>
              <a:rPr lang="en-US" dirty="0"/>
              <a:t>Single source for personal and corporate data</a:t>
            </a:r>
          </a:p>
        </p:txBody>
      </p:sp>
      <p:grpSp>
        <p:nvGrpSpPr>
          <p:cNvPr id="38" name="Group 37">
            <a:extLst>
              <a:ext uri="{FF2B5EF4-FFF2-40B4-BE49-F238E27FC236}">
                <a16:creationId xmlns:a16="http://schemas.microsoft.com/office/drawing/2014/main" id="{C705B427-FE55-481E-9508-297B8F42AC0A}"/>
              </a:ext>
            </a:extLst>
          </p:cNvPr>
          <p:cNvGrpSpPr/>
          <p:nvPr/>
        </p:nvGrpSpPr>
        <p:grpSpPr>
          <a:xfrm>
            <a:off x="5190708" y="3770279"/>
            <a:ext cx="1828800" cy="2391182"/>
            <a:chOff x="5184733" y="3738006"/>
            <a:chExt cx="1828800" cy="2391182"/>
          </a:xfrm>
        </p:grpSpPr>
        <p:sp>
          <p:nvSpPr>
            <p:cNvPr id="13" name="TextBox 12">
              <a:extLst>
                <a:ext uri="{FF2B5EF4-FFF2-40B4-BE49-F238E27FC236}">
                  <a16:creationId xmlns:a16="http://schemas.microsoft.com/office/drawing/2014/main" id="{ABD133E6-D6DF-41C2-B3B8-A9575FAA95A0}"/>
                </a:ext>
              </a:extLst>
            </p:cNvPr>
            <p:cNvSpPr txBox="1"/>
            <p:nvPr/>
          </p:nvSpPr>
          <p:spPr>
            <a:xfrm>
              <a:off x="5184733" y="3738006"/>
              <a:ext cx="1828800" cy="215444"/>
            </a:xfrm>
            <a:prstGeom prst="rect">
              <a:avLst/>
            </a:prstGeom>
            <a:noFill/>
          </p:spPr>
          <p:txBody>
            <a:bodyPr wrap="square" lIns="0" tIns="0" rIns="0" bIns="0" rtlCol="0">
              <a:spAutoFit/>
            </a:bodyPr>
            <a:lstStyle/>
            <a:p>
              <a:pPr algn="ctr"/>
              <a:r>
                <a:rPr lang="en-US" sz="1400" dirty="0">
                  <a:latin typeface="+mj-lt"/>
                </a:rPr>
                <a:t>Integrated search Exp.</a:t>
              </a:r>
            </a:p>
          </p:txBody>
        </p:sp>
        <p:pic>
          <p:nvPicPr>
            <p:cNvPr id="24" name="Picture 23">
              <a:extLst>
                <a:ext uri="{FF2B5EF4-FFF2-40B4-BE49-F238E27FC236}">
                  <a16:creationId xmlns:a16="http://schemas.microsoft.com/office/drawing/2014/main" id="{0AA6C3CD-62F8-49B9-961D-68E4B3255F54}"/>
                </a:ext>
              </a:extLst>
            </p:cNvPr>
            <p:cNvPicPr>
              <a:picLocks noChangeAspect="1"/>
            </p:cNvPicPr>
            <p:nvPr/>
          </p:nvPicPr>
          <p:blipFill rotWithShape="1">
            <a:blip r:embed="rId2"/>
            <a:srcRect l="45947" t="1" b="2335"/>
            <a:stretch/>
          </p:blipFill>
          <p:spPr>
            <a:xfrm>
              <a:off x="5276173" y="4146593"/>
              <a:ext cx="1645920" cy="1982595"/>
            </a:xfrm>
            <a:prstGeom prst="rect">
              <a:avLst/>
            </a:prstGeom>
            <a:effectLst>
              <a:outerShdw blurRad="190500" dist="38100" dir="2700000" algn="tl" rotWithShape="0">
                <a:prstClr val="black">
                  <a:alpha val="40000"/>
                </a:prstClr>
              </a:outerShdw>
            </a:effectLst>
          </p:spPr>
        </p:pic>
      </p:grpSp>
      <p:sp>
        <p:nvSpPr>
          <p:cNvPr id="27" name="Freeform: Shape 26">
            <a:extLst>
              <a:ext uri="{FF2B5EF4-FFF2-40B4-BE49-F238E27FC236}">
                <a16:creationId xmlns:a16="http://schemas.microsoft.com/office/drawing/2014/main" id="{52DDD5D8-2955-4A35-A3BA-0A532DE01F97}"/>
              </a:ext>
            </a:extLst>
          </p:cNvPr>
          <p:cNvSpPr/>
          <p:nvPr/>
        </p:nvSpPr>
        <p:spPr bwMode="auto">
          <a:xfrm>
            <a:off x="584200" y="3485479"/>
            <a:ext cx="11025188" cy="290456"/>
          </a:xfrm>
          <a:custGeom>
            <a:avLst/>
            <a:gdLst>
              <a:gd name="connsiteX0" fmla="*/ 0 w 10929769"/>
              <a:gd name="connsiteY0" fmla="*/ 290456 h 290456"/>
              <a:gd name="connsiteX1" fmla="*/ 0 w 10929769"/>
              <a:gd name="connsiteY1" fmla="*/ 0 h 290456"/>
              <a:gd name="connsiteX2" fmla="*/ 10929769 w 10929769"/>
              <a:gd name="connsiteY2" fmla="*/ 0 h 290456"/>
              <a:gd name="connsiteX3" fmla="*/ 10929769 w 10929769"/>
              <a:gd name="connsiteY3" fmla="*/ 290456 h 290456"/>
            </a:gdLst>
            <a:ahLst/>
            <a:cxnLst>
              <a:cxn ang="0">
                <a:pos x="connsiteX0" y="connsiteY0"/>
              </a:cxn>
              <a:cxn ang="0">
                <a:pos x="connsiteX1" y="connsiteY1"/>
              </a:cxn>
              <a:cxn ang="0">
                <a:pos x="connsiteX2" y="connsiteY2"/>
              </a:cxn>
              <a:cxn ang="0">
                <a:pos x="connsiteX3" y="connsiteY3"/>
              </a:cxn>
            </a:cxnLst>
            <a:rect l="l" t="t" r="r" b="b"/>
            <a:pathLst>
              <a:path w="10929769" h="290456">
                <a:moveTo>
                  <a:pt x="0" y="290456"/>
                </a:moveTo>
                <a:lnTo>
                  <a:pt x="0" y="0"/>
                </a:lnTo>
                <a:lnTo>
                  <a:pt x="10929769" y="0"/>
                </a:lnTo>
                <a:lnTo>
                  <a:pt x="10929769" y="290456"/>
                </a:lnTo>
              </a:path>
            </a:pathLst>
          </a:custGeom>
          <a:noFill/>
          <a:ln w="31750">
            <a:solidFill>
              <a:srgbClr val="00857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333461F9-EBA5-4148-95CA-721D29ABCE06}"/>
              </a:ext>
            </a:extLst>
          </p:cNvPr>
          <p:cNvCxnSpPr>
            <a:cxnSpLocks/>
          </p:cNvCxnSpPr>
          <p:nvPr/>
        </p:nvCxnSpPr>
        <p:spPr>
          <a:xfrm>
            <a:off x="6096001" y="3119718"/>
            <a:ext cx="0" cy="355003"/>
          </a:xfrm>
          <a:prstGeom prst="line">
            <a:avLst/>
          </a:prstGeom>
          <a:ln w="28575">
            <a:solidFill>
              <a:srgbClr val="008575"/>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9298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B1CD-C436-BC45-8471-7FCDCB3C5440}"/>
              </a:ext>
            </a:extLst>
          </p:cNvPr>
          <p:cNvSpPr>
            <a:spLocks noGrp="1"/>
          </p:cNvSpPr>
          <p:nvPr>
            <p:ph type="title"/>
          </p:nvPr>
        </p:nvSpPr>
        <p:spPr>
          <a:xfrm>
            <a:off x="588263" y="2570201"/>
            <a:ext cx="4158362" cy="553998"/>
          </a:xfrm>
        </p:spPr>
        <p:txBody>
          <a:bodyPr/>
          <a:lstStyle/>
          <a:p>
            <a:r>
              <a:rPr lang="en-US"/>
              <a:t>Agenda</a:t>
            </a:r>
            <a:endParaRPr lang="en-US" dirty="0"/>
          </a:p>
        </p:txBody>
      </p:sp>
      <p:sp>
        <p:nvSpPr>
          <p:cNvPr id="3" name="Text Placeholder 2">
            <a:extLst>
              <a:ext uri="{FF2B5EF4-FFF2-40B4-BE49-F238E27FC236}">
                <a16:creationId xmlns:a16="http://schemas.microsoft.com/office/drawing/2014/main" id="{84B1BA8E-6643-E64C-BEF5-67B4F3CC6279}"/>
              </a:ext>
            </a:extLst>
          </p:cNvPr>
          <p:cNvSpPr>
            <a:spLocks noGrp="1"/>
          </p:cNvSpPr>
          <p:nvPr>
            <p:ph type="body" sz="quarter" idx="10"/>
          </p:nvPr>
        </p:nvSpPr>
        <p:spPr>
          <a:xfrm>
            <a:off x="584200" y="3535540"/>
            <a:ext cx="4416425" cy="2785378"/>
          </a:xfrm>
        </p:spPr>
        <p:txBody>
          <a:bodyPr/>
          <a:lstStyle/>
          <a:p>
            <a:r>
              <a:rPr lang="en-US" dirty="0"/>
              <a:t>Microsoft SharePoint and OneDrive</a:t>
            </a:r>
            <a:r>
              <a:rPr lang="en-US" sz="2400" dirty="0"/>
              <a:t> overview and opportunity</a:t>
            </a:r>
            <a:r>
              <a:rPr lang="en-US" dirty="0"/>
              <a:t> </a:t>
            </a:r>
          </a:p>
          <a:p>
            <a:pPr>
              <a:spcBef>
                <a:spcPts val="1800"/>
              </a:spcBef>
            </a:pPr>
            <a:r>
              <a:rPr lang="en-US" dirty="0"/>
              <a:t>Extensibility scenarios</a:t>
            </a:r>
          </a:p>
          <a:p>
            <a:pPr marL="342900" lvl="2" indent="-342900">
              <a:buFont typeface="Arial" panose="020B0604020202020204" pitchFamily="34" charset="0"/>
              <a:buChar char="•"/>
            </a:pPr>
            <a:r>
              <a:rPr lang="en-US" dirty="0"/>
              <a:t>Files</a:t>
            </a:r>
          </a:p>
          <a:p>
            <a:pPr marL="342900" lvl="2" indent="-342900">
              <a:buFont typeface="Arial" panose="020B0604020202020204" pitchFamily="34" charset="0"/>
              <a:buChar char="•"/>
            </a:pPr>
            <a:r>
              <a:rPr lang="en-US" dirty="0"/>
              <a:t>Lists</a:t>
            </a:r>
          </a:p>
          <a:p>
            <a:pPr marL="342900" lvl="2" indent="-342900">
              <a:buFont typeface="Arial" panose="020B0604020202020204" pitchFamily="34" charset="0"/>
              <a:buChar char="•"/>
            </a:pPr>
            <a:r>
              <a:rPr lang="en-US" dirty="0"/>
              <a:t>SharePoint Framework (SPFx) solutions</a:t>
            </a:r>
          </a:p>
          <a:p>
            <a:pPr marL="342900" lvl="2" indent="-342900">
              <a:buFont typeface="Arial" panose="020B0604020202020204" pitchFamily="34" charset="0"/>
              <a:buChar char="•"/>
            </a:pPr>
            <a:r>
              <a:rPr lang="en-US" dirty="0"/>
              <a:t>Deployment and configuration</a:t>
            </a:r>
          </a:p>
          <a:p>
            <a:pPr marL="342900" lvl="2" indent="-342900">
              <a:buFont typeface="Arial" panose="020B0604020202020204" pitchFamily="34" charset="0"/>
              <a:buChar char="•"/>
            </a:pPr>
            <a:r>
              <a:rPr lang="en-US" dirty="0"/>
              <a:t>Open source and Community</a:t>
            </a:r>
          </a:p>
        </p:txBody>
      </p:sp>
      <p:pic>
        <p:nvPicPr>
          <p:cNvPr id="6" name="Picture Placeholder 5" descr="Female teacher explaining something to two students at a computer screen.">
            <a:extLst>
              <a:ext uri="{FF2B5EF4-FFF2-40B4-BE49-F238E27FC236}">
                <a16:creationId xmlns:a16="http://schemas.microsoft.com/office/drawing/2014/main" id="{6EC3D00E-D0E0-C046-80BE-E4B70DD60870}"/>
              </a:ext>
            </a:extLst>
          </p:cNvPr>
          <p:cNvPicPr>
            <a:picLocks noGrp="1" noChangeAspect="1"/>
          </p:cNvPicPr>
          <p:nvPr>
            <p:ph type="pic" sz="quarter" idx="11"/>
          </p:nvPr>
        </p:nvPicPr>
        <p:blipFill rotWithShape="1">
          <a:blip r:embed="rId2"/>
          <a:srcRect l="17120" r="16422"/>
          <a:stretch/>
        </p:blipFill>
        <p:spPr>
          <a:xfrm>
            <a:off x="5334000" y="0"/>
            <a:ext cx="6858000" cy="6858000"/>
          </a:xfrm>
        </p:spPr>
      </p:pic>
    </p:spTree>
    <p:extLst>
      <p:ext uri="{BB962C8B-B14F-4D97-AF65-F5344CB8AC3E}">
        <p14:creationId xmlns:p14="http://schemas.microsoft.com/office/powerpoint/2010/main" val="542500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702C9E-8531-411E-95B1-1E4590D8CFD7}"/>
              </a:ext>
            </a:extLst>
          </p:cNvPr>
          <p:cNvSpPr txBox="1">
            <a:spLocks/>
          </p:cNvSpPr>
          <p:nvPr/>
        </p:nvSpPr>
        <p:spPr>
          <a:xfrm>
            <a:off x="584199" y="1998537"/>
            <a:ext cx="11025189" cy="3261913"/>
          </a:xfrm>
          <a:prstGeom prst="rect">
            <a:avLst/>
          </a:prstGeom>
        </p:spPr>
        <p:txBody>
          <a:bodyPr lIns="0" tIns="0" rIns="0" bIns="0"/>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a:ln>
                  <a:noFill/>
                </a:ln>
                <a:solidFill>
                  <a:srgbClr val="008575"/>
                </a:solidFill>
                <a:effectLst/>
                <a:uLnTx/>
                <a:uFillTx/>
                <a:cs typeface="Calibri" panose="020F0502020204030204" pitchFamily="34" charset="0"/>
                <a:hlinkClick r:id="rId2">
                  <a:extLst>
                    <a:ext uri="{A12FA001-AC4F-418D-AE19-62706E023703}">
                      <ahyp:hlinkClr xmlns:ahyp="http://schemas.microsoft.com/office/drawing/2018/hyperlinkcolor" val="tx"/>
                    </a:ext>
                  </a:extLst>
                </a:hlinkClick>
              </a:rPr>
              <a:t>Sites</a:t>
            </a:r>
            <a:r>
              <a:rPr kumimoji="0" lang="en-US" sz="2000" b="0" i="0" u="none" strike="noStrike" kern="1200" cap="none" spc="0" normalizeH="0" baseline="0" noProof="0" dirty="0">
                <a:ln>
                  <a:noFill/>
                </a:ln>
                <a:solidFill>
                  <a:srgbClr val="008575"/>
                </a:solidFill>
                <a:effectLst/>
                <a:uLnTx/>
                <a:uFillTx/>
                <a:latin typeface="+mn-lt"/>
                <a:cs typeface="Calibri" panose="020F0502020204030204" pitchFamily="34" charset="0"/>
              </a:rPr>
              <a:t> </a:t>
            </a: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 Contains lists, drives, and subsites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	  	/v1.0/sites/{site-id}</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a:ln>
                  <a:noFill/>
                </a:ln>
                <a:solidFill>
                  <a:srgbClr val="008575"/>
                </a:solidFill>
                <a:effectLst/>
                <a:uLnTx/>
                <a:uFillTx/>
                <a:cs typeface="Calibri" panose="020F0502020204030204" pitchFamily="34" charset="0"/>
                <a:hlinkClick r:id="rId3">
                  <a:extLst>
                    <a:ext uri="{A12FA001-AC4F-418D-AE19-62706E023703}">
                      <ahyp:hlinkClr xmlns:ahyp="http://schemas.microsoft.com/office/drawing/2018/hyperlinkcolor" val="tx"/>
                    </a:ext>
                  </a:extLst>
                </a:hlinkClick>
              </a:rPr>
              <a:t>Drive</a:t>
            </a: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 – Contains files and folders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err="1">
                <a:ln>
                  <a:noFill/>
                </a:ln>
                <a:solidFill>
                  <a:srgbClr val="008575"/>
                </a:solidFill>
                <a:effectLst/>
                <a:uLnTx/>
                <a:uFillTx/>
                <a:cs typeface="Calibri" panose="020F0502020204030204" pitchFamily="34" charset="0"/>
                <a:hlinkClick r:id="rId4">
                  <a:extLst>
                    <a:ext uri="{A12FA001-AC4F-418D-AE19-62706E023703}">
                      <ahyp:hlinkClr xmlns:ahyp="http://schemas.microsoft.com/office/drawing/2018/hyperlinkcolor" val="tx"/>
                    </a:ext>
                  </a:extLst>
                </a:hlinkClick>
              </a:rPr>
              <a:t>DriveItem</a:t>
            </a: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 – A file or folder that is in a drive</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	    	/v1.0/</a:t>
            </a:r>
            <a:r>
              <a:rPr kumimoji="0" lang="en-US" alt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sites/{</a:t>
            </a:r>
            <a:r>
              <a:rPr kumimoji="0" lang="en-US" altLang="en-US" sz="2000" b="0" i="0" u="none" strike="noStrike" kern="1200" cap="none" spc="0" normalizeH="0" baseline="0" noProof="0" dirty="0" err="1">
                <a:ln>
                  <a:noFill/>
                </a:ln>
                <a:gradFill>
                  <a:gsLst>
                    <a:gs pos="1250">
                      <a:prstClr val="black"/>
                    </a:gs>
                    <a:gs pos="100000">
                      <a:prstClr val="black"/>
                    </a:gs>
                  </a:gsLst>
                  <a:lin ang="5400000" scaled="0"/>
                </a:gradFill>
                <a:effectLst/>
                <a:uLnTx/>
                <a:uFillTx/>
                <a:latin typeface="+mn-lt"/>
                <a:cs typeface="Calibri" panose="020F0502020204030204" pitchFamily="34" charset="0"/>
              </a:rPr>
              <a:t>siteId</a:t>
            </a:r>
            <a:r>
              <a:rPr kumimoji="0" lang="en-US" alt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rPr>
              <a:t>}/drive/items/{item-Id} </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mn-lt"/>
              <a:cs typeface="Calibri" panose="020F0502020204030204" pitchFamily="34" charset="0"/>
            </a:endParaRPr>
          </a:p>
        </p:txBody>
      </p:sp>
      <p:sp>
        <p:nvSpPr>
          <p:cNvPr id="7" name="Title 6">
            <a:extLst>
              <a:ext uri="{FF2B5EF4-FFF2-40B4-BE49-F238E27FC236}">
                <a16:creationId xmlns:a16="http://schemas.microsoft.com/office/drawing/2014/main" id="{F75B0CB3-98CA-44DF-A2FC-14088F05CF00}"/>
              </a:ext>
            </a:extLst>
          </p:cNvPr>
          <p:cNvSpPr>
            <a:spLocks noGrp="1"/>
          </p:cNvSpPr>
          <p:nvPr>
            <p:ph type="title"/>
          </p:nvPr>
        </p:nvSpPr>
        <p:spPr>
          <a:xfrm>
            <a:off x="588263" y="457200"/>
            <a:ext cx="11018520" cy="553998"/>
          </a:xfrm>
        </p:spPr>
        <p:txBody>
          <a:bodyPr/>
          <a:lstStyle/>
          <a:p>
            <a:r>
              <a:rPr lang="en-US" dirty="0"/>
              <a:t>Basic Microsoft Graph elements</a:t>
            </a:r>
          </a:p>
        </p:txBody>
      </p:sp>
    </p:spTree>
    <p:extLst>
      <p:ext uri="{BB962C8B-B14F-4D97-AF65-F5344CB8AC3E}">
        <p14:creationId xmlns:p14="http://schemas.microsoft.com/office/powerpoint/2010/main" val="40183996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0275BF3-8DF2-4971-9598-265D76B0EED6}"/>
              </a:ext>
            </a:extLst>
          </p:cNvPr>
          <p:cNvPicPr>
            <a:picLocks noChangeAspect="1"/>
          </p:cNvPicPr>
          <p:nvPr/>
        </p:nvPicPr>
        <p:blipFill>
          <a:blip r:embed="rId2"/>
          <a:stretch>
            <a:fillRect/>
          </a:stretch>
        </p:blipFill>
        <p:spPr>
          <a:xfrm>
            <a:off x="6283960" y="831056"/>
            <a:ext cx="4968444" cy="5131982"/>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38DACCAB-8F39-469E-BF45-109EC1AA5587}"/>
              </a:ext>
            </a:extLst>
          </p:cNvPr>
          <p:cNvSpPr>
            <a:spLocks noGrp="1"/>
          </p:cNvSpPr>
          <p:nvPr>
            <p:ph type="body" sz="quarter" idx="17"/>
          </p:nvPr>
        </p:nvSpPr>
        <p:spPr>
          <a:xfrm>
            <a:off x="584200" y="585788"/>
            <a:ext cx="4164013" cy="4090351"/>
          </a:xfrm>
        </p:spPr>
        <p:txBody>
          <a:bodyPr/>
          <a:lstStyle/>
          <a:p>
            <a:r>
              <a:rPr lang="en-US" dirty="0"/>
              <a:t>File previews</a:t>
            </a:r>
          </a:p>
          <a:p>
            <a:pPr lvl="1"/>
            <a:r>
              <a:rPr lang="en-US" dirty="0"/>
              <a:t>Graph API to get previews </a:t>
            </a:r>
            <a:br>
              <a:rPr lang="en-US" dirty="0"/>
            </a:br>
            <a:r>
              <a:rPr lang="en-US" dirty="0"/>
              <a:t>of </a:t>
            </a:r>
            <a:r>
              <a:rPr lang="en-US" dirty="0">
                <a:solidFill>
                  <a:srgbClr val="008575"/>
                </a:solidFill>
                <a:hlinkClick r:id="rId3">
                  <a:extLst>
                    <a:ext uri="{A12FA001-AC4F-418D-AE19-62706E023703}">
                      <ahyp:hlinkClr xmlns:ahyp="http://schemas.microsoft.com/office/drawing/2018/hyperlinkcolor" val="tx"/>
                    </a:ext>
                  </a:extLst>
                </a:hlinkClick>
              </a:rPr>
              <a:t>320+ file types</a:t>
            </a:r>
            <a:endParaRPr lang="en-US" dirty="0">
              <a:solidFill>
                <a:srgbClr val="008575"/>
              </a:solidFill>
            </a:endParaRPr>
          </a:p>
          <a:p>
            <a:pPr marL="171450" lvl="2" indent="-171450">
              <a:buFont typeface="Arial" panose="020B0604020202020204" pitchFamily="34" charset="0"/>
              <a:buChar char="•"/>
            </a:pPr>
            <a:r>
              <a:rPr lang="en-US" dirty="0"/>
              <a:t>v1.0/me/drive/items/{id}/preview</a:t>
            </a:r>
          </a:p>
          <a:p>
            <a:pPr marL="171450" lvl="2" indent="-171450">
              <a:buFont typeface="Arial" panose="020B0604020202020204" pitchFamily="34" charset="0"/>
              <a:buChar char="•"/>
            </a:pPr>
            <a:r>
              <a:rPr lang="en-US" dirty="0"/>
              <a:t>v1.0/sites/root/drives/{drive-id}/items/{id}/preview</a:t>
            </a:r>
          </a:p>
          <a:p>
            <a:pPr lvl="1"/>
            <a:endParaRPr lang="en-US" dirty="0"/>
          </a:p>
          <a:p>
            <a:pPr lvl="1"/>
            <a:r>
              <a:rPr lang="en-US" dirty="0"/>
              <a:t>Resources</a:t>
            </a:r>
          </a:p>
          <a:p>
            <a:pPr lvl="2"/>
            <a:r>
              <a:rPr lang="en-US" dirty="0">
                <a:solidFill>
                  <a:srgbClr val="008575"/>
                </a:solidFill>
                <a:hlinkClick r:id="rId4">
                  <a:extLst>
                    <a:ext uri="{A12FA001-AC4F-418D-AE19-62706E023703}">
                      <ahyp:hlinkClr xmlns:ahyp="http://schemas.microsoft.com/office/drawing/2018/hyperlinkcolor" val="tx"/>
                    </a:ext>
                  </a:extLst>
                </a:hlinkClick>
              </a:rPr>
              <a:t>File documentation</a:t>
            </a:r>
            <a:endParaRPr lang="en-US" dirty="0">
              <a:solidFill>
                <a:srgbClr val="008575"/>
              </a:solidFill>
            </a:endParaRPr>
          </a:p>
          <a:p>
            <a:pPr lvl="2"/>
            <a:endParaRPr lang="en-US" dirty="0"/>
          </a:p>
          <a:p>
            <a:pPr lvl="2"/>
            <a:endParaRPr lang="en-US" dirty="0"/>
          </a:p>
        </p:txBody>
      </p:sp>
      <p:pic>
        <p:nvPicPr>
          <p:cNvPr id="5" name="Picture 4">
            <a:extLst>
              <a:ext uri="{FF2B5EF4-FFF2-40B4-BE49-F238E27FC236}">
                <a16:creationId xmlns:a16="http://schemas.microsoft.com/office/drawing/2014/main" id="{DC702903-C122-4F8D-9873-EEF24DA81F52}"/>
              </a:ext>
            </a:extLst>
          </p:cNvPr>
          <p:cNvPicPr>
            <a:picLocks noChangeAspect="1"/>
          </p:cNvPicPr>
          <p:nvPr/>
        </p:nvPicPr>
        <p:blipFill>
          <a:blip r:embed="rId5"/>
          <a:stretch>
            <a:fillRect/>
          </a:stretch>
        </p:blipFill>
        <p:spPr>
          <a:xfrm>
            <a:off x="564520" y="2661667"/>
            <a:ext cx="4330865" cy="658559"/>
          </a:xfrm>
          <a:prstGeom prst="rect">
            <a:avLst/>
          </a:prstGeom>
        </p:spPr>
      </p:pic>
    </p:spTree>
    <p:extLst>
      <p:ext uri="{BB962C8B-B14F-4D97-AF65-F5344CB8AC3E}">
        <p14:creationId xmlns:p14="http://schemas.microsoft.com/office/powerpoint/2010/main" val="31812343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8E74252-FF43-4E31-8B42-98F43FD59AA9}"/>
              </a:ext>
            </a:extLst>
          </p:cNvPr>
          <p:cNvPicPr>
            <a:picLocks noChangeAspect="1"/>
          </p:cNvPicPr>
          <p:nvPr/>
        </p:nvPicPr>
        <p:blipFill rotWithShape="1">
          <a:blip r:embed="rId2"/>
          <a:srcRect l="448" t="966" r="998" b="14411"/>
          <a:stretch/>
        </p:blipFill>
        <p:spPr>
          <a:xfrm>
            <a:off x="5943600" y="1826623"/>
            <a:ext cx="5586549" cy="3204753"/>
          </a:xfrm>
          <a:prstGeom prst="rect">
            <a:avLst/>
          </a:prstGeom>
          <a:ln>
            <a:noFill/>
          </a:ln>
          <a:effectLst>
            <a:outerShdw blurRad="190500" dist="38100" dir="2700000" algn="tl" rotWithShape="0">
              <a:prstClr val="black">
                <a:alpha val="40000"/>
              </a:prstClr>
            </a:outerShdw>
          </a:effectLst>
        </p:spPr>
      </p:pic>
      <p:sp>
        <p:nvSpPr>
          <p:cNvPr id="11" name="Text Placeholder 10">
            <a:extLst>
              <a:ext uri="{FF2B5EF4-FFF2-40B4-BE49-F238E27FC236}">
                <a16:creationId xmlns:a16="http://schemas.microsoft.com/office/drawing/2014/main" id="{5F819B09-1FC3-4CB1-9FD3-E8A82FF23772}"/>
              </a:ext>
            </a:extLst>
          </p:cNvPr>
          <p:cNvSpPr>
            <a:spLocks noGrp="1"/>
          </p:cNvSpPr>
          <p:nvPr>
            <p:ph type="body" sz="quarter" idx="17"/>
          </p:nvPr>
        </p:nvSpPr>
        <p:spPr>
          <a:xfrm>
            <a:off x="584200" y="585788"/>
            <a:ext cx="4164013" cy="3090077"/>
          </a:xfrm>
        </p:spPr>
        <p:txBody>
          <a:bodyPr/>
          <a:lstStyle/>
          <a:p>
            <a:r>
              <a:rPr lang="en-US" dirty="0"/>
              <a:t>File thumbnails</a:t>
            </a:r>
          </a:p>
          <a:p>
            <a:pPr lvl="1"/>
            <a:r>
              <a:rPr lang="en-US" dirty="0"/>
              <a:t>Graph API to get thumbnails </a:t>
            </a:r>
            <a:br>
              <a:rPr lang="en-US" dirty="0"/>
            </a:br>
            <a:r>
              <a:rPr lang="en-US" dirty="0"/>
              <a:t>of </a:t>
            </a:r>
            <a:r>
              <a:rPr lang="en-US" dirty="0">
                <a:solidFill>
                  <a:srgbClr val="008575"/>
                </a:solidFill>
                <a:hlinkClick r:id="rId3">
                  <a:extLst>
                    <a:ext uri="{A12FA001-AC4F-418D-AE19-62706E023703}">
                      <ahyp:hlinkClr xmlns:ahyp="http://schemas.microsoft.com/office/drawing/2018/hyperlinkcolor" val="tx"/>
                    </a:ext>
                  </a:extLst>
                </a:hlinkClick>
              </a:rPr>
              <a:t>320+ file types</a:t>
            </a:r>
            <a:endParaRPr lang="en-US" dirty="0">
              <a:solidFill>
                <a:srgbClr val="008575"/>
              </a:solidFill>
            </a:endParaRPr>
          </a:p>
          <a:p>
            <a:pPr marL="171450" lvl="2" indent="-171450">
              <a:buFont typeface="Arial" panose="020B0604020202020204" pitchFamily="34" charset="0"/>
              <a:buChar char="•"/>
            </a:pPr>
            <a:r>
              <a:rPr lang="en-US" dirty="0"/>
              <a:t>v1.0/me/drive/items/{id}/thumbnails/0/large/content</a:t>
            </a:r>
          </a:p>
          <a:p>
            <a:pPr marL="171450" lvl="2" indent="-171450">
              <a:buFont typeface="Arial" panose="020B0604020202020204" pitchFamily="34" charset="0"/>
              <a:buChar char="•"/>
            </a:pPr>
            <a:r>
              <a:rPr lang="en-US" dirty="0"/>
              <a:t>v1.0/sites/root/drives/{</a:t>
            </a:r>
            <a:r>
              <a:rPr lang="en-US" dirty="0" err="1"/>
              <a:t>driveid</a:t>
            </a:r>
            <a:r>
              <a:rPr lang="en-US" dirty="0"/>
              <a:t>}/items/{id}/thumbnails/0/large/content</a:t>
            </a:r>
          </a:p>
          <a:p>
            <a:pPr lvl="1"/>
            <a:r>
              <a:rPr lang="en-US" dirty="0"/>
              <a:t>Resources</a:t>
            </a:r>
          </a:p>
          <a:p>
            <a:pPr lvl="2"/>
            <a:r>
              <a:rPr lang="fr-FR" dirty="0">
                <a:solidFill>
                  <a:srgbClr val="008575"/>
                </a:solidFill>
                <a:hlinkClick r:id="rId4">
                  <a:extLst>
                    <a:ext uri="{A12FA001-AC4F-418D-AE19-62706E023703}">
                      <ahyp:hlinkClr xmlns:ahyp="http://schemas.microsoft.com/office/drawing/2018/hyperlinkcolor" val="tx"/>
                    </a:ext>
                  </a:extLst>
                </a:hlinkClick>
              </a:rPr>
              <a:t>File </a:t>
            </a:r>
            <a:r>
              <a:rPr lang="fr-FR" dirty="0" err="1">
                <a:solidFill>
                  <a:srgbClr val="008575"/>
                </a:solidFill>
                <a:hlinkClick r:id="rId4">
                  <a:extLst>
                    <a:ext uri="{A12FA001-AC4F-418D-AE19-62706E023703}">
                      <ahyp:hlinkClr xmlns:ahyp="http://schemas.microsoft.com/office/drawing/2018/hyperlinkcolor" val="tx"/>
                    </a:ext>
                  </a:extLst>
                </a:hlinkClick>
              </a:rPr>
              <a:t>thumbnails</a:t>
            </a:r>
            <a:r>
              <a:rPr lang="fr-FR" dirty="0">
                <a:solidFill>
                  <a:srgbClr val="008575"/>
                </a:solidFill>
                <a:hlinkClick r:id="rId4">
                  <a:extLst>
                    <a:ext uri="{A12FA001-AC4F-418D-AE19-62706E023703}">
                      <ahyp:hlinkClr xmlns:ahyp="http://schemas.microsoft.com/office/drawing/2018/hyperlinkcolor" val="tx"/>
                    </a:ext>
                  </a:extLst>
                </a:hlinkClick>
              </a:rPr>
              <a:t> documentation</a:t>
            </a:r>
            <a:endParaRPr lang="fr-FR" dirty="0">
              <a:solidFill>
                <a:srgbClr val="008575"/>
              </a:solidFill>
            </a:endParaRPr>
          </a:p>
        </p:txBody>
      </p:sp>
    </p:spTree>
    <p:extLst>
      <p:ext uri="{BB962C8B-B14F-4D97-AF65-F5344CB8AC3E}">
        <p14:creationId xmlns:p14="http://schemas.microsoft.com/office/powerpoint/2010/main" val="38873613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BBA5B130-3C2C-47D3-BF4F-36BFD69B6E86}"/>
              </a:ext>
            </a:extLst>
          </p:cNvPr>
          <p:cNvSpPr>
            <a:spLocks noGrp="1"/>
          </p:cNvSpPr>
          <p:nvPr>
            <p:ph type="body" sz="quarter" idx="17"/>
          </p:nvPr>
        </p:nvSpPr>
        <p:spPr>
          <a:xfrm>
            <a:off x="584200" y="585788"/>
            <a:ext cx="4164013" cy="4987519"/>
          </a:xfrm>
        </p:spPr>
        <p:txBody>
          <a:bodyPr/>
          <a:lstStyle/>
          <a:p>
            <a:r>
              <a:rPr lang="en-US" dirty="0"/>
              <a:t>Subscriptions</a:t>
            </a:r>
            <a:br>
              <a:rPr lang="en-US" dirty="0"/>
            </a:br>
            <a:r>
              <a:rPr lang="en-US" dirty="0"/>
              <a:t>and delta queries</a:t>
            </a:r>
          </a:p>
          <a:p>
            <a:pPr lvl="1"/>
            <a:r>
              <a:rPr lang="en-US" dirty="0"/>
              <a:t>Microsoft Graph based web hooks that you can use to be notified of events</a:t>
            </a:r>
          </a:p>
          <a:p>
            <a:pPr lvl="1"/>
            <a:r>
              <a:rPr lang="en-US" dirty="0"/>
              <a:t>Delta queries to just get the changes since last time</a:t>
            </a:r>
          </a:p>
          <a:p>
            <a:pPr lvl="1"/>
            <a:r>
              <a:rPr lang="en-US" dirty="0"/>
              <a:t>Resources</a:t>
            </a:r>
          </a:p>
          <a:p>
            <a:pPr lvl="2"/>
            <a:r>
              <a:rPr lang="en-US" dirty="0">
                <a:solidFill>
                  <a:srgbClr val="008575"/>
                </a:solidFill>
                <a:hlinkClick r:id="rId2">
                  <a:extLst>
                    <a:ext uri="{A12FA001-AC4F-418D-AE19-62706E023703}">
                      <ahyp:hlinkClr xmlns:ahyp="http://schemas.microsoft.com/office/drawing/2018/hyperlinkcolor" val="tx"/>
                    </a:ext>
                  </a:extLst>
                </a:hlinkClick>
              </a:rPr>
              <a:t>Subscription's documentation</a:t>
            </a:r>
            <a:endParaRPr lang="en-US" dirty="0">
              <a:solidFill>
                <a:srgbClr val="008575"/>
              </a:solidFill>
            </a:endParaRPr>
          </a:p>
          <a:p>
            <a:pPr lvl="2"/>
            <a:r>
              <a:rPr lang="en-US" dirty="0">
                <a:solidFill>
                  <a:srgbClr val="008575"/>
                </a:solidFill>
                <a:hlinkClick r:id="rId3">
                  <a:extLst>
                    <a:ext uri="{A12FA001-AC4F-418D-AE19-62706E023703}">
                      <ahyp:hlinkClr xmlns:ahyp="http://schemas.microsoft.com/office/drawing/2018/hyperlinkcolor" val="tx"/>
                    </a:ext>
                  </a:extLst>
                </a:hlinkClick>
              </a:rPr>
              <a:t>Delta query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OneDrive files integration sample (.NET)</a:t>
            </a:r>
            <a:endParaRPr lang="LID4096" dirty="0">
              <a:solidFill>
                <a:srgbClr val="008575"/>
              </a:solidFill>
            </a:endParaRPr>
          </a:p>
          <a:p>
            <a:pPr lvl="1"/>
            <a:endParaRPr lang="en-US" dirty="0"/>
          </a:p>
        </p:txBody>
      </p:sp>
      <p:pic>
        <p:nvPicPr>
          <p:cNvPr id="1026" name="Picture 2" descr="schema">
            <a:extLst>
              <a:ext uri="{FF2B5EF4-FFF2-40B4-BE49-F238E27FC236}">
                <a16:creationId xmlns:a16="http://schemas.microsoft.com/office/drawing/2014/main" id="{61AC4E5B-D472-4469-BC31-DA7B92164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5448" y="1640264"/>
            <a:ext cx="5706357" cy="32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3450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9CB1CC-A51E-4064-A120-3B21C68B09D3}"/>
              </a:ext>
            </a:extLst>
          </p:cNvPr>
          <p:cNvSpPr>
            <a:spLocks noGrp="1"/>
          </p:cNvSpPr>
          <p:nvPr>
            <p:ph type="body" sz="quarter" idx="17"/>
          </p:nvPr>
        </p:nvSpPr>
        <p:spPr>
          <a:xfrm>
            <a:off x="584200" y="585788"/>
            <a:ext cx="4456430" cy="3497881"/>
          </a:xfrm>
        </p:spPr>
        <p:txBody>
          <a:bodyPr/>
          <a:lstStyle/>
          <a:p>
            <a:r>
              <a:rPr lang="en-US" dirty="0"/>
              <a:t>Scan guidance</a:t>
            </a:r>
          </a:p>
          <a:p>
            <a:pPr lvl="1"/>
            <a:r>
              <a:rPr lang="en-US" dirty="0"/>
              <a:t>Best practices for discovering files </a:t>
            </a:r>
            <a:br>
              <a:rPr lang="en-US" dirty="0"/>
            </a:br>
            <a:r>
              <a:rPr lang="en-US" dirty="0"/>
              <a:t>and detecting changes at scale</a:t>
            </a:r>
          </a:p>
          <a:p>
            <a:pPr lvl="2"/>
            <a:r>
              <a:rPr lang="en-US" dirty="0"/>
              <a:t>Continuously crawling all SharePoint content is not </a:t>
            </a:r>
            <a:br>
              <a:rPr lang="en-US" dirty="0"/>
            </a:br>
            <a:r>
              <a:rPr lang="en-US" dirty="0"/>
              <a:t>recommended, being notified of changes is a much </a:t>
            </a:r>
            <a:br>
              <a:rPr lang="en-US" dirty="0"/>
            </a:br>
            <a:r>
              <a:rPr lang="en-US" dirty="0"/>
              <a:t>better pattern</a:t>
            </a:r>
          </a:p>
          <a:p>
            <a:pPr lvl="1"/>
            <a:r>
              <a:rPr lang="en-US" dirty="0"/>
              <a:t>Resources</a:t>
            </a:r>
          </a:p>
          <a:p>
            <a:pPr lvl="2"/>
            <a:r>
              <a:rPr lang="en-US" dirty="0">
                <a:solidFill>
                  <a:srgbClr val="008575"/>
                </a:solidFill>
                <a:hlinkClick r:id="rId2">
                  <a:extLst>
                    <a:ext uri="{A12FA001-AC4F-418D-AE19-62706E023703}">
                      <ahyp:hlinkClr xmlns:ahyp="http://schemas.microsoft.com/office/drawing/2018/hyperlinkcolor" val="tx"/>
                    </a:ext>
                  </a:extLst>
                </a:hlinkClick>
              </a:rPr>
              <a:t>Scan guidance documentation</a:t>
            </a:r>
            <a:endParaRPr lang="en-US" dirty="0">
              <a:solidFill>
                <a:srgbClr val="008575"/>
              </a:solidFill>
            </a:endParaRPr>
          </a:p>
          <a:p>
            <a:pPr lvl="2"/>
            <a:r>
              <a:rPr lang="en-US" dirty="0">
                <a:solidFill>
                  <a:srgbClr val="008575"/>
                </a:solidFill>
                <a:hlinkClick r:id="rId3">
                  <a:extLst>
                    <a:ext uri="{A12FA001-AC4F-418D-AE19-62706E023703}">
                      <ahyp:hlinkClr xmlns:ahyp="http://schemas.microsoft.com/office/drawing/2018/hyperlinkcolor" val="tx"/>
                    </a:ext>
                  </a:extLst>
                </a:hlinkClick>
              </a:rPr>
              <a:t>Delta query documentation</a:t>
            </a:r>
            <a:endParaRPr lang="LID4096" dirty="0">
              <a:solidFill>
                <a:srgbClr val="008575"/>
              </a:solidFill>
            </a:endParaRPr>
          </a:p>
          <a:p>
            <a:pPr lvl="2"/>
            <a:endParaRPr lang="en-US" dirty="0">
              <a:solidFill>
                <a:srgbClr val="008575"/>
              </a:solidFill>
            </a:endParaRPr>
          </a:p>
        </p:txBody>
      </p:sp>
      <p:pic>
        <p:nvPicPr>
          <p:cNvPr id="2050" name="Picture 2" descr="Scanning calling flow between Microsoft Graph and client application">
            <a:extLst>
              <a:ext uri="{FF2B5EF4-FFF2-40B4-BE49-F238E27FC236}">
                <a16:creationId xmlns:a16="http://schemas.microsoft.com/office/drawing/2014/main" id="{1DB54ED6-392A-4F23-8CA9-01B2B0CDC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2742" y="1230198"/>
            <a:ext cx="5771855" cy="4397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157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F7CD2A0-9BA7-4DF7-BBB8-879391BE5925}"/>
              </a:ext>
            </a:extLst>
          </p:cNvPr>
          <p:cNvGrpSpPr/>
          <p:nvPr/>
        </p:nvGrpSpPr>
        <p:grpSpPr>
          <a:xfrm>
            <a:off x="1524000" y="2178792"/>
            <a:ext cx="2620275" cy="2500419"/>
            <a:chOff x="1524000" y="2178792"/>
            <a:chExt cx="2620275" cy="2500419"/>
          </a:xfrm>
        </p:grpSpPr>
        <p:sp>
          <p:nvSpPr>
            <p:cNvPr id="5" name="Rectangle 4">
              <a:extLst>
                <a:ext uri="{FF2B5EF4-FFF2-40B4-BE49-F238E27FC236}">
                  <a16:creationId xmlns:a16="http://schemas.microsoft.com/office/drawing/2014/main" id="{965CAC82-E3F5-49CE-A8F1-ADC19B0E69F0}"/>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0EC270F-BD81-4FF4-A03D-716207AF735F}"/>
                </a:ext>
              </a:extLst>
            </p:cNvPr>
            <p:cNvSpPr txBox="1"/>
            <p:nvPr/>
          </p:nvSpPr>
          <p:spPr>
            <a:xfrm>
              <a:off x="1524000" y="3829748"/>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Viewing, selecting and uploading files</a:t>
              </a:r>
              <a:endParaRPr lang="LID4096" sz="2000" dirty="0"/>
            </a:p>
          </p:txBody>
        </p:sp>
      </p:grpSp>
      <p:grpSp>
        <p:nvGrpSpPr>
          <p:cNvPr id="23" name="Group 22">
            <a:extLst>
              <a:ext uri="{FF2B5EF4-FFF2-40B4-BE49-F238E27FC236}">
                <a16:creationId xmlns:a16="http://schemas.microsoft.com/office/drawing/2014/main" id="{6F8B2BC0-DA73-4A4C-9E5C-1D04EB3EC70D}"/>
              </a:ext>
            </a:extLst>
          </p:cNvPr>
          <p:cNvGrpSpPr/>
          <p:nvPr/>
        </p:nvGrpSpPr>
        <p:grpSpPr>
          <a:xfrm>
            <a:off x="4785985" y="2178791"/>
            <a:ext cx="2620275" cy="2500419"/>
            <a:chOff x="4785985" y="2178791"/>
            <a:chExt cx="2620275" cy="2500419"/>
          </a:xfrm>
        </p:grpSpPr>
        <p:sp>
          <p:nvSpPr>
            <p:cNvPr id="9" name="Rectangle 8">
              <a:extLst>
                <a:ext uri="{FF2B5EF4-FFF2-40B4-BE49-F238E27FC236}">
                  <a16:creationId xmlns:a16="http://schemas.microsoft.com/office/drawing/2014/main" id="{2A421A88-21F5-46FA-8F07-C533154F36D3}"/>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C1F8593-4ACA-4228-836F-E110336212D1}"/>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Freeform 122">
              <a:extLst>
                <a:ext uri="{FF2B5EF4-FFF2-40B4-BE49-F238E27FC236}">
                  <a16:creationId xmlns:a16="http://schemas.microsoft.com/office/drawing/2014/main" id="{7626905A-B15A-4AE9-9DCA-0A6F72B62517}"/>
                </a:ext>
              </a:extLst>
            </p:cNvPr>
            <p:cNvSpPr>
              <a:spLocks noChangeAspect="1" noEditPoints="1"/>
            </p:cNvSpPr>
            <p:nvPr/>
          </p:nvSpPr>
          <p:spPr bwMode="auto">
            <a:xfrm>
              <a:off x="5313349"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D2D2D2"/>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658FD8D6-5FFB-47B8-AA02-196F3BBB7DA2}"/>
                </a:ext>
              </a:extLst>
            </p:cNvPr>
            <p:cNvSpPr txBox="1"/>
            <p:nvPr/>
          </p:nvSpPr>
          <p:spPr>
            <a:xfrm>
              <a:off x="4785985" y="3829747"/>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Deep integration via API’s</a:t>
              </a:r>
              <a:endParaRPr lang="LID4096" sz="2000" dirty="0"/>
            </a:p>
          </p:txBody>
        </p:sp>
      </p:grpSp>
      <p:grpSp>
        <p:nvGrpSpPr>
          <p:cNvPr id="24" name="Group 23">
            <a:extLst>
              <a:ext uri="{FF2B5EF4-FFF2-40B4-BE49-F238E27FC236}">
                <a16:creationId xmlns:a16="http://schemas.microsoft.com/office/drawing/2014/main" id="{96AD10E9-9117-43B2-BE8A-C4563C7671D4}"/>
              </a:ext>
            </a:extLst>
          </p:cNvPr>
          <p:cNvGrpSpPr/>
          <p:nvPr/>
        </p:nvGrpSpPr>
        <p:grpSpPr>
          <a:xfrm>
            <a:off x="8047725" y="2178790"/>
            <a:ext cx="2620275" cy="2500419"/>
            <a:chOff x="8047725" y="2178790"/>
            <a:chExt cx="2620275" cy="2500419"/>
          </a:xfrm>
        </p:grpSpPr>
        <p:sp>
          <p:nvSpPr>
            <p:cNvPr id="14" name="Rectangle 13">
              <a:extLst>
                <a:ext uri="{FF2B5EF4-FFF2-40B4-BE49-F238E27FC236}">
                  <a16:creationId xmlns:a16="http://schemas.microsoft.com/office/drawing/2014/main" id="{3B498E7C-A53F-4A82-BC80-036FE4379A97}"/>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Paperclip">
              <a:extLst>
                <a:ext uri="{FF2B5EF4-FFF2-40B4-BE49-F238E27FC236}">
                  <a16:creationId xmlns:a16="http://schemas.microsoft.com/office/drawing/2014/main" id="{518E92FB-A95B-4459-896A-5E158F07AB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72968" y="2411427"/>
              <a:ext cx="1223324" cy="1223324"/>
            </a:xfrm>
            <a:prstGeom prst="rect">
              <a:avLst/>
            </a:prstGeom>
          </p:spPr>
        </p:pic>
        <p:sp>
          <p:nvSpPr>
            <p:cNvPr id="16" name="TextBox 15">
              <a:extLst>
                <a:ext uri="{FF2B5EF4-FFF2-40B4-BE49-F238E27FC236}">
                  <a16:creationId xmlns:a16="http://schemas.microsoft.com/office/drawing/2014/main" id="{46A2BDDA-A4A8-427B-AC86-EE30A2F6E719}"/>
                </a:ext>
              </a:extLst>
            </p:cNvPr>
            <p:cNvSpPr txBox="1"/>
            <p:nvPr/>
          </p:nvSpPr>
          <p:spPr>
            <a:xfrm>
              <a:off x="8047725" y="3829746"/>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Owning my </a:t>
              </a:r>
              <a:br>
                <a:rPr lang="en-US" sz="2000" dirty="0"/>
              </a:br>
              <a:r>
                <a:rPr lang="en-US" sz="2000" dirty="0"/>
                <a:t>file types</a:t>
              </a:r>
              <a:endParaRPr lang="LID4096" sz="2000" dirty="0"/>
            </a:p>
          </p:txBody>
        </p:sp>
      </p:grpSp>
      <p:pic>
        <p:nvPicPr>
          <p:cNvPr id="20" name="Graphic 19">
            <a:extLst>
              <a:ext uri="{FF2B5EF4-FFF2-40B4-BE49-F238E27FC236}">
                <a16:creationId xmlns:a16="http://schemas.microsoft.com/office/drawing/2014/main" id="{70766F78-AEBC-4CA5-AB7D-74439BAE76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4307" y="2493020"/>
            <a:ext cx="1225296" cy="1225296"/>
          </a:xfrm>
          <a:prstGeom prst="rect">
            <a:avLst/>
          </a:prstGeom>
        </p:spPr>
      </p:pic>
    </p:spTree>
    <p:extLst>
      <p:ext uri="{BB962C8B-B14F-4D97-AF65-F5344CB8AC3E}">
        <p14:creationId xmlns:p14="http://schemas.microsoft.com/office/powerpoint/2010/main" val="3485541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24"/>
                                        </p:tgtEl>
                                      </p:cBhvr>
                                    </p:animEffect>
                                    <p:animScale>
                                      <p:cBhvr>
                                        <p:cTn id="7" dur="5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6436ADF-E244-4AE9-A75C-390E7364A12C}"/>
              </a:ext>
            </a:extLst>
          </p:cNvPr>
          <p:cNvPicPr>
            <a:picLocks noChangeAspect="1"/>
          </p:cNvPicPr>
          <p:nvPr/>
        </p:nvPicPr>
        <p:blipFill>
          <a:blip r:embed="rId2"/>
          <a:stretch>
            <a:fillRect/>
          </a:stretch>
        </p:blipFill>
        <p:spPr>
          <a:xfrm>
            <a:off x="6430047" y="585788"/>
            <a:ext cx="4759801" cy="2431358"/>
          </a:xfrm>
          <a:prstGeom prst="rect">
            <a:avLst/>
          </a:prstGeom>
          <a:ln>
            <a:noFill/>
          </a:ln>
          <a:effectLst>
            <a:outerShdw blurRad="190500" dist="38100" dir="2700000" algn="tl" rotWithShape="0">
              <a:prstClr val="black">
                <a:alpha val="40000"/>
              </a:prstClr>
            </a:outerShdw>
          </a:effectLst>
        </p:spPr>
      </p:pic>
      <p:pic>
        <p:nvPicPr>
          <p:cNvPr id="7" name="Picture 6">
            <a:extLst>
              <a:ext uri="{FF2B5EF4-FFF2-40B4-BE49-F238E27FC236}">
                <a16:creationId xmlns:a16="http://schemas.microsoft.com/office/drawing/2014/main" id="{690111B8-E6A7-4D96-88E4-ED6D837BAB7C}"/>
              </a:ext>
            </a:extLst>
          </p:cNvPr>
          <p:cNvPicPr>
            <a:picLocks noChangeAspect="1"/>
          </p:cNvPicPr>
          <p:nvPr/>
        </p:nvPicPr>
        <p:blipFill>
          <a:blip r:embed="rId3"/>
          <a:stretch>
            <a:fillRect/>
          </a:stretch>
        </p:blipFill>
        <p:spPr>
          <a:xfrm>
            <a:off x="6887014" y="3286845"/>
            <a:ext cx="3863285" cy="2905580"/>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5FC39690-5FD5-4753-8742-5FE2392F5F98}"/>
              </a:ext>
            </a:extLst>
          </p:cNvPr>
          <p:cNvSpPr>
            <a:spLocks noGrp="1"/>
          </p:cNvSpPr>
          <p:nvPr>
            <p:ph type="body" sz="quarter" idx="17"/>
          </p:nvPr>
        </p:nvSpPr>
        <p:spPr>
          <a:xfrm>
            <a:off x="584200" y="585788"/>
            <a:ext cx="4164013" cy="4378122"/>
          </a:xfrm>
        </p:spPr>
        <p:txBody>
          <a:bodyPr/>
          <a:lstStyle/>
          <a:p>
            <a:r>
              <a:rPr lang="en-US" dirty="0"/>
              <a:t>File handlers</a:t>
            </a:r>
          </a:p>
          <a:p>
            <a:pPr lvl="1"/>
            <a:r>
              <a:rPr lang="en-US" dirty="0"/>
              <a:t>Enabling custom file experiences </a:t>
            </a:r>
            <a:br>
              <a:rPr lang="en-US" dirty="0"/>
            </a:br>
            <a:r>
              <a:rPr lang="en-US" dirty="0"/>
              <a:t>for your file types</a:t>
            </a:r>
          </a:p>
          <a:p>
            <a:pPr marL="171450" lvl="2" indent="-171450">
              <a:buFont typeface="Arial" panose="020B0604020202020204" pitchFamily="34" charset="0"/>
              <a:buChar char="•"/>
            </a:pPr>
            <a:r>
              <a:rPr lang="en-US" dirty="0"/>
              <a:t>File preview</a:t>
            </a:r>
          </a:p>
          <a:p>
            <a:pPr marL="171450" lvl="2" indent="-171450">
              <a:buFont typeface="Arial" panose="020B0604020202020204" pitchFamily="34" charset="0"/>
              <a:buChar char="•"/>
            </a:pPr>
            <a:r>
              <a:rPr lang="en-US" dirty="0"/>
              <a:t>Create new files in the browser</a:t>
            </a:r>
          </a:p>
          <a:p>
            <a:pPr marL="171450" lvl="2" indent="-171450">
              <a:buFont typeface="Arial" panose="020B0604020202020204" pitchFamily="34" charset="0"/>
              <a:buChar char="•"/>
            </a:pPr>
            <a:r>
              <a:rPr lang="en-US" dirty="0"/>
              <a:t>Rich view/edit capability</a:t>
            </a:r>
          </a:p>
          <a:p>
            <a:pPr marL="171450" lvl="2" indent="-171450">
              <a:buFont typeface="Arial" panose="020B0604020202020204" pitchFamily="34" charset="0"/>
              <a:buChar char="•"/>
            </a:pPr>
            <a:r>
              <a:rPr lang="en-US" dirty="0"/>
              <a:t>Custom actions that launch into your app</a:t>
            </a:r>
          </a:p>
          <a:p>
            <a:pPr marL="171450" lvl="2" indent="-171450">
              <a:buFont typeface="Arial" panose="020B0604020202020204" pitchFamily="34" charset="0"/>
              <a:buChar char="•"/>
            </a:pPr>
            <a:r>
              <a:rPr lang="en-US" dirty="0"/>
              <a:t>Customized file icons</a:t>
            </a:r>
          </a:p>
          <a:p>
            <a:pPr lvl="1"/>
            <a:r>
              <a:rPr lang="en-US" dirty="0"/>
              <a:t>Resources</a:t>
            </a:r>
          </a:p>
          <a:p>
            <a:pPr lvl="2"/>
            <a:r>
              <a:rPr lang="en-US" dirty="0">
                <a:solidFill>
                  <a:srgbClr val="008575"/>
                </a:solidFill>
                <a:hlinkClick r:id="rId4">
                  <a:extLst>
                    <a:ext uri="{A12FA001-AC4F-418D-AE19-62706E023703}">
                      <ahyp:hlinkClr xmlns:ahyp="http://schemas.microsoft.com/office/drawing/2018/hyperlinkcolor" val="tx"/>
                    </a:ext>
                  </a:extLst>
                </a:hlinkClick>
              </a:rPr>
              <a:t>File handlers documentation</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Markdown sample file handler</a:t>
            </a:r>
            <a:endParaRPr lang="en-US" dirty="0">
              <a:solidFill>
                <a:srgbClr val="008575"/>
              </a:solidFill>
            </a:endParaRPr>
          </a:p>
          <a:p>
            <a:endParaRPr lang="en-US" dirty="0"/>
          </a:p>
        </p:txBody>
      </p:sp>
    </p:spTree>
    <p:extLst>
      <p:ext uri="{BB962C8B-B14F-4D97-AF65-F5344CB8AC3E}">
        <p14:creationId xmlns:p14="http://schemas.microsoft.com/office/powerpoint/2010/main" val="223712174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iagram: on-premises and cloud-based data is pulled by connectors and indexed by the Microsoft Search API, and then the Microsoft Search service delivers the results to users.">
            <a:extLst>
              <a:ext uri="{FF2B5EF4-FFF2-40B4-BE49-F238E27FC236}">
                <a16:creationId xmlns:a16="http://schemas.microsoft.com/office/drawing/2014/main" id="{4D6495EE-3949-4106-87C6-D83130340F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9" t="-6226" r="-3868"/>
          <a:stretch/>
        </p:blipFill>
        <p:spPr bwMode="auto">
          <a:xfrm>
            <a:off x="5936307" y="2222312"/>
            <a:ext cx="5691188" cy="2413375"/>
          </a:xfrm>
          <a:prstGeom prst="rect">
            <a:avLst/>
          </a:prstGeom>
          <a:solidFill>
            <a:schemeClr val="bg1"/>
          </a:solidFill>
          <a:ln>
            <a:noFill/>
          </a:ln>
          <a:effectLst/>
        </p:spPr>
      </p:pic>
      <p:sp>
        <p:nvSpPr>
          <p:cNvPr id="2" name="Text Placeholder 1">
            <a:extLst>
              <a:ext uri="{FF2B5EF4-FFF2-40B4-BE49-F238E27FC236}">
                <a16:creationId xmlns:a16="http://schemas.microsoft.com/office/drawing/2014/main" id="{44282B12-5E6D-413B-B666-1F52A98DC299}"/>
              </a:ext>
            </a:extLst>
          </p:cNvPr>
          <p:cNvSpPr>
            <a:spLocks noGrp="1"/>
          </p:cNvSpPr>
          <p:nvPr>
            <p:ph type="body" sz="quarter" idx="17"/>
          </p:nvPr>
        </p:nvSpPr>
        <p:spPr>
          <a:xfrm>
            <a:off x="584200" y="585788"/>
            <a:ext cx="4164013" cy="3351687"/>
          </a:xfrm>
        </p:spPr>
        <p:txBody>
          <a:bodyPr/>
          <a:lstStyle/>
          <a:p>
            <a:r>
              <a:rPr lang="en-US" dirty="0"/>
              <a:t>Graph connectors</a:t>
            </a:r>
          </a:p>
          <a:p>
            <a:pPr lvl="1"/>
            <a:r>
              <a:rPr lang="en-US" dirty="0"/>
              <a:t>Enables ISV/third party specific data </a:t>
            </a:r>
            <a:br>
              <a:rPr lang="en-US" dirty="0"/>
            </a:br>
            <a:r>
              <a:rPr lang="en-US" dirty="0"/>
              <a:t>to appear in Microsoft search results</a:t>
            </a:r>
          </a:p>
          <a:p>
            <a:pPr marL="171450" lvl="2" indent="-171450">
              <a:buFont typeface="Arial" panose="020B0604020202020204" pitchFamily="34" charset="0"/>
              <a:buChar char="•"/>
            </a:pPr>
            <a:r>
              <a:rPr lang="en-US" dirty="0"/>
              <a:t>Index your file data</a:t>
            </a:r>
          </a:p>
          <a:p>
            <a:pPr marL="171450" lvl="2" indent="-171450">
              <a:buFont typeface="Arial" panose="020B0604020202020204" pitchFamily="34" charset="0"/>
              <a:buChar char="•"/>
            </a:pPr>
            <a:r>
              <a:rPr lang="en-US" dirty="0"/>
              <a:t>9 Microsoft built connectors – 100+ 3rd party connectors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Graph connector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Microsoft Graph connectors gallery</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Graph connector dotnet sample</a:t>
            </a:r>
            <a:endParaRPr lang="en-US" dirty="0">
              <a:solidFill>
                <a:srgbClr val="008575"/>
              </a:solidFill>
            </a:endParaRPr>
          </a:p>
        </p:txBody>
      </p:sp>
    </p:spTree>
    <p:extLst>
      <p:ext uri="{BB962C8B-B14F-4D97-AF65-F5344CB8AC3E}">
        <p14:creationId xmlns:p14="http://schemas.microsoft.com/office/powerpoint/2010/main" val="42887741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8FE7-2903-494B-AAE9-78C29FB9AFCD}"/>
              </a:ext>
            </a:extLst>
          </p:cNvPr>
          <p:cNvSpPr>
            <a:spLocks noGrp="1"/>
          </p:cNvSpPr>
          <p:nvPr>
            <p:ph type="title"/>
          </p:nvPr>
        </p:nvSpPr>
        <p:spPr>
          <a:xfrm>
            <a:off x="585216" y="3033223"/>
            <a:ext cx="9144000" cy="498598"/>
          </a:xfrm>
        </p:spPr>
        <p:txBody>
          <a:bodyPr/>
          <a:lstStyle/>
          <a:p>
            <a:r>
              <a:rPr lang="en-US" dirty="0"/>
              <a:t>List extensibility scenarios</a:t>
            </a:r>
          </a:p>
        </p:txBody>
      </p:sp>
      <p:sp>
        <p:nvSpPr>
          <p:cNvPr id="3" name="Text Placeholder 2">
            <a:extLst>
              <a:ext uri="{FF2B5EF4-FFF2-40B4-BE49-F238E27FC236}">
                <a16:creationId xmlns:a16="http://schemas.microsoft.com/office/drawing/2014/main" id="{4A1F23EF-42D2-4B21-8FBA-67D75816DF36}"/>
              </a:ext>
            </a:extLst>
          </p:cNvPr>
          <p:cNvSpPr>
            <a:spLocks noGrp="1"/>
          </p:cNvSpPr>
          <p:nvPr>
            <p:ph type="body" sz="quarter" idx="12"/>
          </p:nvPr>
        </p:nvSpPr>
        <p:spPr>
          <a:xfrm>
            <a:off x="585216" y="3977319"/>
            <a:ext cx="9144000" cy="677108"/>
          </a:xfrm>
        </p:spPr>
        <p:txBody>
          <a:bodyPr/>
          <a:lstStyle/>
          <a:p>
            <a:r>
              <a:rPr lang="en-US" dirty="0"/>
              <a:t>An overview of the extensibility options when working </a:t>
            </a:r>
            <a:br>
              <a:rPr lang="en-US" dirty="0"/>
            </a:br>
            <a:r>
              <a:rPr lang="en-US" dirty="0"/>
              <a:t>with lists in SharePoint</a:t>
            </a:r>
          </a:p>
        </p:txBody>
      </p:sp>
    </p:spTree>
    <p:extLst>
      <p:ext uri="{BB962C8B-B14F-4D97-AF65-F5344CB8AC3E}">
        <p14:creationId xmlns:p14="http://schemas.microsoft.com/office/powerpoint/2010/main" val="255336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B892D49-DE35-4D00-A6EA-AA39C133C5C8}"/>
              </a:ext>
            </a:extLst>
          </p:cNvPr>
          <p:cNvCxnSpPr>
            <a:cxnSpLocks/>
          </p:cNvCxnSpPr>
          <p:nvPr/>
        </p:nvCxnSpPr>
        <p:spPr>
          <a:xfrm>
            <a:off x="962146" y="6038213"/>
            <a:ext cx="10323475" cy="0"/>
          </a:xfrm>
          <a:prstGeom prst="line">
            <a:avLst/>
          </a:prstGeom>
          <a:ln w="34925">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B56323-749B-440B-9C28-0AF1F79B1980}"/>
              </a:ext>
            </a:extLst>
          </p:cNvPr>
          <p:cNvSpPr txBox="1"/>
          <p:nvPr/>
        </p:nvSpPr>
        <p:spPr>
          <a:xfrm>
            <a:off x="8264609" y="4365235"/>
            <a:ext cx="3200400" cy="235449"/>
          </a:xfrm>
          <a:prstGeom prst="rect">
            <a:avLst/>
          </a:prstGeom>
          <a:noFill/>
        </p:spPr>
        <p:txBody>
          <a:bodyPr wrap="none" lIns="0" tIns="0" rIns="0" bIns="0" rtlCol="0" anchor="t">
            <a:noAutofit/>
          </a:bodyPr>
          <a:lstStyle/>
          <a:p>
            <a:pPr algn="ctr"/>
            <a:r>
              <a:rPr lang="en-US" sz="1800" dirty="0">
                <a:latin typeface="+mj-lt"/>
                <a:cs typeface="Segoe UI Semilight"/>
              </a:rPr>
              <a:t>Integrated solutions</a:t>
            </a:r>
            <a:endParaRPr lang="en-US" sz="1800" dirty="0">
              <a:latin typeface="+mj-lt"/>
              <a:cs typeface="Segoe UI Semilight" panose="020B0402040204020203" pitchFamily="34" charset="0"/>
            </a:endParaRPr>
          </a:p>
        </p:txBody>
      </p:sp>
      <p:sp>
        <p:nvSpPr>
          <p:cNvPr id="15" name="TextBox 14">
            <a:extLst>
              <a:ext uri="{FF2B5EF4-FFF2-40B4-BE49-F238E27FC236}">
                <a16:creationId xmlns:a16="http://schemas.microsoft.com/office/drawing/2014/main" id="{82FCF2D3-AF9A-4502-B682-FB50F1F64E7C}"/>
              </a:ext>
            </a:extLst>
          </p:cNvPr>
          <p:cNvSpPr txBox="1"/>
          <p:nvPr/>
        </p:nvSpPr>
        <p:spPr>
          <a:xfrm>
            <a:off x="8216481" y="4726086"/>
            <a:ext cx="3200400" cy="690702"/>
          </a:xfrm>
          <a:prstGeom prst="rect">
            <a:avLst/>
          </a:prstGeom>
          <a:noFill/>
        </p:spPr>
        <p:txBody>
          <a:bodyPr wrap="square" lIns="0" tIns="0" rIns="0" bIns="0">
            <a:noAutofit/>
          </a:bodyPr>
          <a:lstStyle/>
          <a:p>
            <a:pPr algn="ctr"/>
            <a:r>
              <a:rPr lang="en-US" sz="1200" dirty="0">
                <a:solidFill>
                  <a:srgbClr val="262626"/>
                </a:solidFill>
                <a:latin typeface="Segoe UI" panose="020B0502040204020203" pitchFamily="34" charset="0"/>
              </a:rPr>
              <a:t>Compose analytics, user experiences, and business processes using an integrated </a:t>
            </a:r>
            <a:br>
              <a:rPr lang="en-US" sz="1200" dirty="0">
                <a:solidFill>
                  <a:srgbClr val="262626"/>
                </a:solidFill>
                <a:latin typeface="Segoe UI" panose="020B0502040204020203" pitchFamily="34" charset="0"/>
              </a:rPr>
            </a:br>
            <a:r>
              <a:rPr lang="en-US" sz="1200" dirty="0">
                <a:solidFill>
                  <a:srgbClr val="262626"/>
                </a:solidFill>
                <a:latin typeface="Segoe UI" panose="020B0502040204020203" pitchFamily="34" charset="0"/>
              </a:rPr>
              <a:t>set of services from Microsoft.</a:t>
            </a:r>
            <a:endParaRPr lang="en-US" sz="1200" dirty="0">
              <a:solidFill>
                <a:srgbClr val="282828"/>
              </a:solidFill>
              <a:latin typeface="Segoe UI"/>
            </a:endParaRPr>
          </a:p>
          <a:p>
            <a:pPr algn="ctr"/>
            <a:endParaRPr lang="en-US" sz="1200" dirty="0"/>
          </a:p>
        </p:txBody>
      </p:sp>
      <p:sp>
        <p:nvSpPr>
          <p:cNvPr id="21" name="TextBox 20">
            <a:extLst>
              <a:ext uri="{FF2B5EF4-FFF2-40B4-BE49-F238E27FC236}">
                <a16:creationId xmlns:a16="http://schemas.microsoft.com/office/drawing/2014/main" id="{424FDCA5-3466-4F81-9D98-7B686FCE9008}"/>
              </a:ext>
            </a:extLst>
          </p:cNvPr>
          <p:cNvSpPr txBox="1"/>
          <p:nvPr/>
        </p:nvSpPr>
        <p:spPr>
          <a:xfrm>
            <a:off x="731335" y="4365235"/>
            <a:ext cx="3200400" cy="235449"/>
          </a:xfrm>
          <a:prstGeom prst="rect">
            <a:avLst/>
          </a:prstGeom>
          <a:noFill/>
        </p:spPr>
        <p:txBody>
          <a:bodyPr wrap="none" lIns="0" tIns="0" rIns="0" bIns="0" rtlCol="0" anchor="t">
            <a:noAutofit/>
          </a:bodyPr>
          <a:lstStyle/>
          <a:p>
            <a:pPr algn="ctr"/>
            <a:r>
              <a:rPr lang="en-US" sz="1800" dirty="0">
                <a:latin typeface="+mj-lt"/>
                <a:cs typeface="Segoe UI" panose="020B0502040204020203" pitchFamily="34" charset="0"/>
              </a:rPr>
              <a:t>Native efficiency</a:t>
            </a:r>
          </a:p>
        </p:txBody>
      </p:sp>
      <p:sp>
        <p:nvSpPr>
          <p:cNvPr id="22" name="TextBox 21">
            <a:extLst>
              <a:ext uri="{FF2B5EF4-FFF2-40B4-BE49-F238E27FC236}">
                <a16:creationId xmlns:a16="http://schemas.microsoft.com/office/drawing/2014/main" id="{A948FBCD-2194-4292-83E9-AC9CF9B6B2C5}"/>
              </a:ext>
            </a:extLst>
          </p:cNvPr>
          <p:cNvSpPr txBox="1"/>
          <p:nvPr/>
        </p:nvSpPr>
        <p:spPr>
          <a:xfrm>
            <a:off x="731335" y="4735745"/>
            <a:ext cx="3200400" cy="518027"/>
          </a:xfrm>
          <a:prstGeom prst="rect">
            <a:avLst/>
          </a:prstGeom>
          <a:noFill/>
        </p:spPr>
        <p:txBody>
          <a:bodyPr wrap="square" lIns="0" tIns="0" rIns="0" bIns="0">
            <a:noAutofit/>
          </a:bodyPr>
          <a:lstStyle/>
          <a:p>
            <a:pPr algn="ctr"/>
            <a:r>
              <a:rPr lang="en-US" sz="1200" dirty="0">
                <a:latin typeface="Segoe UI"/>
                <a:cs typeface="Segoe UI"/>
              </a:rPr>
              <a:t>Collect, manage, and distribute content and data using SharePoint lists and libraries</a:t>
            </a:r>
          </a:p>
        </p:txBody>
      </p:sp>
      <p:grpSp>
        <p:nvGrpSpPr>
          <p:cNvPr id="7" name="Group 6">
            <a:extLst>
              <a:ext uri="{FF2B5EF4-FFF2-40B4-BE49-F238E27FC236}">
                <a16:creationId xmlns:a16="http://schemas.microsoft.com/office/drawing/2014/main" id="{0B9D2016-FF40-4859-9FE4-D78B208AAECF}"/>
              </a:ext>
            </a:extLst>
          </p:cNvPr>
          <p:cNvGrpSpPr/>
          <p:nvPr/>
        </p:nvGrpSpPr>
        <p:grpSpPr>
          <a:xfrm>
            <a:off x="1126781" y="1776657"/>
            <a:ext cx="2411437" cy="2258210"/>
            <a:chOff x="1349520" y="1553918"/>
            <a:chExt cx="2411437" cy="2258210"/>
          </a:xfrm>
        </p:grpSpPr>
        <p:pic>
          <p:nvPicPr>
            <p:cNvPr id="19" name="Picture 2">
              <a:extLst>
                <a:ext uri="{FF2B5EF4-FFF2-40B4-BE49-F238E27FC236}">
                  <a16:creationId xmlns:a16="http://schemas.microsoft.com/office/drawing/2014/main" id="{0E780B30-7F8D-4139-9C1F-E030511302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520" y="1553918"/>
              <a:ext cx="1965960" cy="1309427"/>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A2584CD6-2BD8-484D-9CDA-E285569F1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997" y="2502700"/>
              <a:ext cx="1965960" cy="1309428"/>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28" name="TextBox 27">
            <a:extLst>
              <a:ext uri="{FF2B5EF4-FFF2-40B4-BE49-F238E27FC236}">
                <a16:creationId xmlns:a16="http://schemas.microsoft.com/office/drawing/2014/main" id="{63F9EEEB-FFBC-46E3-863F-8973D23A1153}"/>
              </a:ext>
            </a:extLst>
          </p:cNvPr>
          <p:cNvSpPr txBox="1"/>
          <p:nvPr/>
        </p:nvSpPr>
        <p:spPr>
          <a:xfrm>
            <a:off x="4495800" y="4365235"/>
            <a:ext cx="3200400" cy="235449"/>
          </a:xfrm>
          <a:prstGeom prst="rect">
            <a:avLst/>
          </a:prstGeom>
          <a:noFill/>
        </p:spPr>
        <p:txBody>
          <a:bodyPr wrap="none" lIns="0" tIns="0" rIns="0" bIns="0" rtlCol="0" anchor="t">
            <a:noAutofit/>
          </a:bodyPr>
          <a:lstStyle/>
          <a:p>
            <a:pPr algn="ctr"/>
            <a:r>
              <a:rPr lang="en-US" sz="1800" dirty="0">
                <a:latin typeface="+mj-lt"/>
                <a:cs typeface="Segoe UI Semilight"/>
              </a:rPr>
              <a:t>Simple configuration</a:t>
            </a:r>
            <a:endParaRPr lang="en-US" sz="1800" dirty="0">
              <a:latin typeface="+mj-lt"/>
              <a:cs typeface="Segoe UI Semilight" panose="020B0402040204020203" pitchFamily="34" charset="0"/>
            </a:endParaRPr>
          </a:p>
        </p:txBody>
      </p:sp>
      <p:sp>
        <p:nvSpPr>
          <p:cNvPr id="29" name="TextBox 28">
            <a:extLst>
              <a:ext uri="{FF2B5EF4-FFF2-40B4-BE49-F238E27FC236}">
                <a16:creationId xmlns:a16="http://schemas.microsoft.com/office/drawing/2014/main" id="{9127A444-CB9B-4EA5-A2EC-E752C43A4BCA}"/>
              </a:ext>
            </a:extLst>
          </p:cNvPr>
          <p:cNvSpPr txBox="1"/>
          <p:nvPr/>
        </p:nvSpPr>
        <p:spPr>
          <a:xfrm>
            <a:off x="4495798" y="4735744"/>
            <a:ext cx="3200400" cy="518027"/>
          </a:xfrm>
          <a:prstGeom prst="rect">
            <a:avLst/>
          </a:prstGeom>
          <a:noFill/>
        </p:spPr>
        <p:txBody>
          <a:bodyPr wrap="square" lIns="0" tIns="0" rIns="0" bIns="0">
            <a:noAutofit/>
          </a:bodyPr>
          <a:lstStyle/>
          <a:p>
            <a:pPr algn="ctr"/>
            <a:r>
              <a:rPr lang="en-US" sz="1200" dirty="0">
                <a:latin typeface="Segoe UI"/>
                <a:cs typeface="Segoe UI"/>
              </a:rPr>
              <a:t>Lists are the best way to organize the things your team cares about &amp; must get done.</a:t>
            </a:r>
          </a:p>
        </p:txBody>
      </p:sp>
      <p:grpSp>
        <p:nvGrpSpPr>
          <p:cNvPr id="9" name="Group 8">
            <a:extLst>
              <a:ext uri="{FF2B5EF4-FFF2-40B4-BE49-F238E27FC236}">
                <a16:creationId xmlns:a16="http://schemas.microsoft.com/office/drawing/2014/main" id="{E5C648E0-A6C6-46ED-BAE4-89099EB72572}"/>
              </a:ext>
            </a:extLst>
          </p:cNvPr>
          <p:cNvGrpSpPr/>
          <p:nvPr/>
        </p:nvGrpSpPr>
        <p:grpSpPr>
          <a:xfrm>
            <a:off x="4890281" y="1776657"/>
            <a:ext cx="2411437" cy="2260591"/>
            <a:chOff x="5113020" y="1553918"/>
            <a:chExt cx="2411437" cy="2260591"/>
          </a:xfrm>
        </p:grpSpPr>
        <p:pic>
          <p:nvPicPr>
            <p:cNvPr id="26" name="Picture 25">
              <a:extLst>
                <a:ext uri="{FF2B5EF4-FFF2-40B4-BE49-F238E27FC236}">
                  <a16:creationId xmlns:a16="http://schemas.microsoft.com/office/drawing/2014/main" id="{94EA01B0-EB5E-4989-8611-20B32D0641EA}"/>
                </a:ext>
              </a:extLst>
            </p:cNvPr>
            <p:cNvPicPr>
              <a:picLocks noChangeAspect="1"/>
            </p:cNvPicPr>
            <p:nvPr/>
          </p:nvPicPr>
          <p:blipFill>
            <a:blip r:embed="rId4"/>
            <a:stretch>
              <a:fillRect/>
            </a:stretch>
          </p:blipFill>
          <p:spPr>
            <a:xfrm>
              <a:off x="5113020" y="1553918"/>
              <a:ext cx="1965960" cy="1309680"/>
            </a:xfrm>
            <a:prstGeom prst="rect">
              <a:avLst/>
            </a:prstGeom>
            <a:ln>
              <a:noFill/>
            </a:ln>
            <a:effectLst>
              <a:outerShdw blurRad="1905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4DB7CE7D-35B4-4496-8D72-7D346EC7A07B}"/>
                </a:ext>
              </a:extLst>
            </p:cNvPr>
            <p:cNvPicPr>
              <a:picLocks noChangeAspect="1"/>
            </p:cNvPicPr>
            <p:nvPr/>
          </p:nvPicPr>
          <p:blipFill>
            <a:blip r:embed="rId5"/>
            <a:stretch>
              <a:fillRect/>
            </a:stretch>
          </p:blipFill>
          <p:spPr>
            <a:xfrm>
              <a:off x="5558497" y="2502700"/>
              <a:ext cx="1965960" cy="1311809"/>
            </a:xfrm>
            <a:prstGeom prst="rect">
              <a:avLst/>
            </a:prstGeom>
            <a:ln>
              <a:noFill/>
            </a:ln>
            <a:effectLst>
              <a:outerShdw blurRad="190500" dist="38100" dir="2700000" algn="tl" rotWithShape="0">
                <a:prstClr val="black">
                  <a:alpha val="40000"/>
                </a:prstClr>
              </a:outerShdw>
            </a:effectLst>
          </p:spPr>
        </p:pic>
      </p:grpSp>
      <p:sp>
        <p:nvSpPr>
          <p:cNvPr id="4" name="Title 3">
            <a:extLst>
              <a:ext uri="{FF2B5EF4-FFF2-40B4-BE49-F238E27FC236}">
                <a16:creationId xmlns:a16="http://schemas.microsoft.com/office/drawing/2014/main" id="{20D2E98E-C9AD-47D2-AA38-B1094BE854DD}"/>
              </a:ext>
            </a:extLst>
          </p:cNvPr>
          <p:cNvSpPr>
            <a:spLocks noGrp="1"/>
          </p:cNvSpPr>
          <p:nvPr>
            <p:ph type="title"/>
          </p:nvPr>
        </p:nvSpPr>
        <p:spPr>
          <a:xfrm>
            <a:off x="588963" y="457220"/>
            <a:ext cx="11017250" cy="553998"/>
          </a:xfrm>
        </p:spPr>
        <p:txBody>
          <a:bodyPr/>
          <a:lstStyle/>
          <a:p>
            <a:pPr algn="ctr"/>
            <a:r>
              <a:rPr lang="en-US" dirty="0"/>
              <a:t>Empowering business processes via Lists</a:t>
            </a:r>
          </a:p>
        </p:txBody>
      </p:sp>
      <p:grpSp>
        <p:nvGrpSpPr>
          <p:cNvPr id="8" name="Group 7">
            <a:extLst>
              <a:ext uri="{FF2B5EF4-FFF2-40B4-BE49-F238E27FC236}">
                <a16:creationId xmlns:a16="http://schemas.microsoft.com/office/drawing/2014/main" id="{51390D49-F4DA-4EF4-B8B8-18860D7912FD}"/>
              </a:ext>
            </a:extLst>
          </p:cNvPr>
          <p:cNvGrpSpPr/>
          <p:nvPr/>
        </p:nvGrpSpPr>
        <p:grpSpPr>
          <a:xfrm>
            <a:off x="8671267" y="1776657"/>
            <a:ext cx="2411437" cy="2257788"/>
            <a:chOff x="8882283" y="1553918"/>
            <a:chExt cx="2411437" cy="2257788"/>
          </a:xfrm>
        </p:grpSpPr>
        <p:pic>
          <p:nvPicPr>
            <p:cNvPr id="12" name="Picture 11">
              <a:extLst>
                <a:ext uri="{FF2B5EF4-FFF2-40B4-BE49-F238E27FC236}">
                  <a16:creationId xmlns:a16="http://schemas.microsoft.com/office/drawing/2014/main" id="{19B55F31-661C-4C55-8278-F03E7FE5F876}"/>
                </a:ext>
              </a:extLst>
            </p:cNvPr>
            <p:cNvPicPr>
              <a:picLocks noChangeAspect="1"/>
            </p:cNvPicPr>
            <p:nvPr/>
          </p:nvPicPr>
          <p:blipFill rotWithShape="1">
            <a:blip r:embed="rId6"/>
            <a:srcRect l="27180" b="24961"/>
            <a:stretch/>
          </p:blipFill>
          <p:spPr>
            <a:xfrm>
              <a:off x="8882283" y="1553918"/>
              <a:ext cx="1965960" cy="1311011"/>
            </a:xfrm>
            <a:prstGeom prst="rect">
              <a:avLst/>
            </a:prstGeom>
            <a:ln>
              <a:noFill/>
            </a:ln>
            <a:effectLst>
              <a:outerShdw blurRad="190500" dist="38100" dir="2700000" algn="tl" rotWithShape="0">
                <a:prstClr val="black">
                  <a:alpha val="40000"/>
                </a:prstClr>
              </a:outerShdw>
            </a:effectLst>
          </p:spPr>
        </p:pic>
        <p:grpSp>
          <p:nvGrpSpPr>
            <p:cNvPr id="34" name="Group 33">
              <a:extLst>
                <a:ext uri="{FF2B5EF4-FFF2-40B4-BE49-F238E27FC236}">
                  <a16:creationId xmlns:a16="http://schemas.microsoft.com/office/drawing/2014/main" id="{6F1FB62E-A46E-4818-A91B-D4C959D5EC2A}"/>
                </a:ext>
              </a:extLst>
            </p:cNvPr>
            <p:cNvGrpSpPr/>
            <p:nvPr/>
          </p:nvGrpSpPr>
          <p:grpSpPr>
            <a:xfrm>
              <a:off x="9327760" y="2502700"/>
              <a:ext cx="1965960" cy="1309006"/>
              <a:chOff x="9323388" y="3096082"/>
              <a:chExt cx="2286000" cy="1522100"/>
            </a:xfrm>
          </p:grpSpPr>
          <p:pic>
            <p:nvPicPr>
              <p:cNvPr id="13" name="Picture 12">
                <a:extLst>
                  <a:ext uri="{FF2B5EF4-FFF2-40B4-BE49-F238E27FC236}">
                    <a16:creationId xmlns:a16="http://schemas.microsoft.com/office/drawing/2014/main" id="{5E824103-3DCD-4F6F-A63C-064431B44E8D}"/>
                  </a:ext>
                </a:extLst>
              </p:cNvPr>
              <p:cNvPicPr>
                <a:picLocks noChangeAspect="1"/>
              </p:cNvPicPr>
              <p:nvPr/>
            </p:nvPicPr>
            <p:blipFill rotWithShape="1">
              <a:blip r:embed="rId7"/>
              <a:srcRect b="11998"/>
              <a:stretch/>
            </p:blipFill>
            <p:spPr>
              <a:xfrm>
                <a:off x="9323388" y="3096082"/>
                <a:ext cx="2286000" cy="1522100"/>
              </a:xfrm>
              <a:prstGeom prst="rect">
                <a:avLst/>
              </a:prstGeom>
              <a:ln>
                <a:noFill/>
              </a:ln>
              <a:effectLst>
                <a:outerShdw blurRad="190500" dist="38100" dir="2700000" algn="tl" rotWithShape="0">
                  <a:prstClr val="black">
                    <a:alpha val="40000"/>
                  </a:prstClr>
                </a:outerShdw>
              </a:effectLst>
            </p:spPr>
          </p:pic>
          <p:sp>
            <p:nvSpPr>
              <p:cNvPr id="31" name="Rectangle 30">
                <a:extLst>
                  <a:ext uri="{FF2B5EF4-FFF2-40B4-BE49-F238E27FC236}">
                    <a16:creationId xmlns:a16="http://schemas.microsoft.com/office/drawing/2014/main" id="{62C92836-110C-42EA-BAEA-7E014D33DB9D}"/>
                  </a:ext>
                </a:extLst>
              </p:cNvPr>
              <p:cNvSpPr/>
              <p:nvPr/>
            </p:nvSpPr>
            <p:spPr bwMode="auto">
              <a:xfrm>
                <a:off x="10734007" y="4572000"/>
                <a:ext cx="279562"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A438AB84-0222-4536-A9A7-05657F088FCF}"/>
                  </a:ext>
                </a:extLst>
              </p:cNvPr>
              <p:cNvSpPr/>
              <p:nvPr/>
            </p:nvSpPr>
            <p:spPr bwMode="auto">
              <a:xfrm>
                <a:off x="9372600" y="4572000"/>
                <a:ext cx="279562"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46" name="Rectangle 45">
            <a:extLst>
              <a:ext uri="{FF2B5EF4-FFF2-40B4-BE49-F238E27FC236}">
                <a16:creationId xmlns:a16="http://schemas.microsoft.com/office/drawing/2014/main" id="{37941FD0-3D10-4F18-A19D-343FF0965111}"/>
              </a:ext>
            </a:extLst>
          </p:cNvPr>
          <p:cNvSpPr/>
          <p:nvPr/>
        </p:nvSpPr>
        <p:spPr>
          <a:xfrm>
            <a:off x="5484293" y="5877119"/>
            <a:ext cx="1223413" cy="332720"/>
          </a:xfrm>
          <a:prstGeom prst="rect">
            <a:avLst/>
          </a:prstGeom>
          <a:solidFill>
            <a:schemeClr val="bg1"/>
          </a:solidFill>
          <a:ln>
            <a:noFill/>
          </a:ln>
        </p:spPr>
        <p:txBody>
          <a:bodyPr wrap="none" anchor="ctr" anchorCtr="0">
            <a:spAutoFit/>
          </a:bodyPr>
          <a:lstStyle/>
          <a:p>
            <a:pPr marL="0" lvl="1" algn="ctr" defTabSz="932418">
              <a:lnSpc>
                <a:spcPct val="105000"/>
              </a:lnSpc>
              <a:spcAft>
                <a:spcPts val="816"/>
              </a:spcAft>
              <a:defRPr/>
            </a:pPr>
            <a:r>
              <a:rPr lang="en-US" sz="1600" dirty="0">
                <a:ln w="3175">
                  <a:noFill/>
                </a:ln>
                <a:latin typeface="Segoe UI Semibold"/>
                <a:cs typeface="Segoe UI" pitchFamily="34" charset="0"/>
              </a:rPr>
              <a:t>Continuum</a:t>
            </a:r>
          </a:p>
        </p:txBody>
      </p:sp>
      <p:grpSp>
        <p:nvGrpSpPr>
          <p:cNvPr id="23" name="Group 22">
            <a:extLst>
              <a:ext uri="{FF2B5EF4-FFF2-40B4-BE49-F238E27FC236}">
                <a16:creationId xmlns:a16="http://schemas.microsoft.com/office/drawing/2014/main" id="{A49FFF08-0340-4746-AE48-BC7AAF059EAA}"/>
              </a:ext>
            </a:extLst>
          </p:cNvPr>
          <p:cNvGrpSpPr/>
          <p:nvPr/>
        </p:nvGrpSpPr>
        <p:grpSpPr>
          <a:xfrm>
            <a:off x="4279514" y="1711570"/>
            <a:ext cx="3704107" cy="3587261"/>
            <a:chOff x="4279514" y="2367185"/>
            <a:chExt cx="3704107" cy="2486826"/>
          </a:xfrm>
        </p:grpSpPr>
        <p:cxnSp>
          <p:nvCxnSpPr>
            <p:cNvPr id="24" name="Straight Connector 23">
              <a:extLst>
                <a:ext uri="{FF2B5EF4-FFF2-40B4-BE49-F238E27FC236}">
                  <a16:creationId xmlns:a16="http://schemas.microsoft.com/office/drawing/2014/main" id="{379FCB41-22AD-4FB4-A4A5-F09DEF0602B0}"/>
                </a:ext>
              </a:extLst>
            </p:cNvPr>
            <p:cNvCxnSpPr/>
            <p:nvPr/>
          </p:nvCxnSpPr>
          <p:spPr>
            <a:xfrm>
              <a:off x="4279514" y="2367185"/>
              <a:ext cx="0" cy="2486826"/>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F40D67E-AE10-4D18-B4ED-55499F1EDDC4}"/>
                </a:ext>
              </a:extLst>
            </p:cNvPr>
            <p:cNvCxnSpPr/>
            <p:nvPr/>
          </p:nvCxnSpPr>
          <p:spPr>
            <a:xfrm>
              <a:off x="7983621" y="2367185"/>
              <a:ext cx="0" cy="2486826"/>
            </a:xfrm>
            <a:prstGeom prst="line">
              <a:avLst/>
            </a:prstGeom>
            <a:ln>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5407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A495535-0791-43F2-A72A-BCDE41E4EB18}"/>
              </a:ext>
              <a:ext uri="{C183D7F6-B498-43B3-948B-1728B52AA6E4}">
                <adec:decorative xmlns:adec="http://schemas.microsoft.com/office/drawing/2017/decorative" val="1"/>
              </a:ext>
            </a:extLst>
          </p:cNvPr>
          <p:cNvGrpSpPr/>
          <p:nvPr/>
        </p:nvGrpSpPr>
        <p:grpSpPr>
          <a:xfrm>
            <a:off x="-6027" y="0"/>
            <a:ext cx="12192000" cy="6858001"/>
            <a:chOff x="2586629" y="8084022"/>
            <a:chExt cx="12192000" cy="6858001"/>
          </a:xfrm>
        </p:grpSpPr>
        <p:pic>
          <p:nvPicPr>
            <p:cNvPr id="11" name="Picture Placeholder 4">
              <a:extLst>
                <a:ext uri="{FF2B5EF4-FFF2-40B4-BE49-F238E27FC236}">
                  <a16:creationId xmlns:a16="http://schemas.microsoft.com/office/drawing/2014/main" id="{DB5F2CD5-09B0-4D1C-B09B-AEA7EA227477}"/>
                </a:ext>
              </a:extLst>
            </p:cNvPr>
            <p:cNvPicPr>
              <a:picLocks noChangeAspect="1"/>
            </p:cNvPicPr>
            <p:nvPr/>
          </p:nvPicPr>
          <p:blipFill>
            <a:blip r:embed="rId2"/>
            <a:srcRect t="92" b="92"/>
            <a:stretch/>
          </p:blipFill>
          <p:spPr>
            <a:xfrm>
              <a:off x="2586629" y="8084022"/>
              <a:ext cx="12192000" cy="6858000"/>
            </a:xfrm>
            <a:prstGeom prst="rect">
              <a:avLst/>
            </a:prstGeom>
            <a:solidFill>
              <a:schemeClr val="bg1"/>
            </a:solidFill>
            <a:ln w="63500">
              <a:noFill/>
              <a:headEnd type="none" w="med" len="med"/>
              <a:tailEnd type="none" w="med" len="med"/>
            </a:ln>
            <a:effectLst/>
          </p:spPr>
        </p:pic>
        <p:sp>
          <p:nvSpPr>
            <p:cNvPr id="10" name="Rectangle 9">
              <a:extLst>
                <a:ext uri="{FF2B5EF4-FFF2-40B4-BE49-F238E27FC236}">
                  <a16:creationId xmlns:a16="http://schemas.microsoft.com/office/drawing/2014/main" id="{14566CF7-4AEF-47DF-A978-479C6E7A2DF3}"/>
                </a:ext>
              </a:extLst>
            </p:cNvPr>
            <p:cNvSpPr/>
            <p:nvPr/>
          </p:nvSpPr>
          <p:spPr bwMode="auto">
            <a:xfrm>
              <a:off x="2586629" y="8084022"/>
              <a:ext cx="12192000" cy="6858000"/>
            </a:xfrm>
            <a:prstGeom prst="rect">
              <a:avLst/>
            </a:prstGeom>
            <a:solidFill>
              <a:srgbClr val="000000">
                <a:alpha val="4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9DCDD6A-2479-4A81-99F6-4B737F9C6153}"/>
                </a:ext>
              </a:extLst>
            </p:cNvPr>
            <p:cNvSpPr/>
            <p:nvPr/>
          </p:nvSpPr>
          <p:spPr bwMode="auto">
            <a:xfrm>
              <a:off x="2586629" y="8084022"/>
              <a:ext cx="12192000" cy="6858001"/>
            </a:xfrm>
            <a:prstGeom prst="rect">
              <a:avLst/>
            </a:prstGeom>
            <a:gradFill>
              <a:gsLst>
                <a:gs pos="49000">
                  <a:srgbClr val="000000">
                    <a:alpha val="40000"/>
                  </a:srgbClr>
                </a:gs>
                <a:gs pos="0">
                  <a:schemeClr val="bg1">
                    <a:alpha val="15000"/>
                  </a:schemeClr>
                </a:gs>
                <a:gs pos="100000">
                  <a:srgbClr val="000000">
                    <a:alpha val="1500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E4D1923E-64C5-426E-8C33-CB73EA5F1263}"/>
              </a:ext>
              <a:ext uri="{C183D7F6-B498-43B3-948B-1728B52AA6E4}">
                <adec:decorative xmlns:adec="http://schemas.microsoft.com/office/drawing/2017/decorative" val="1"/>
              </a:ext>
            </a:extLst>
          </p:cNvPr>
          <p:cNvSpPr txBox="1"/>
          <p:nvPr/>
        </p:nvSpPr>
        <p:spPr>
          <a:xfrm>
            <a:off x="1818221" y="3101164"/>
            <a:ext cx="6760028" cy="769441"/>
          </a:xfrm>
          <a:prstGeom prst="rect">
            <a:avLst/>
          </a:prstGeom>
          <a:noFill/>
        </p:spPr>
        <p:txBody>
          <a:bodyPr wrap="square">
            <a:spAutoFit/>
          </a:bodyPr>
          <a:lstStyle/>
          <a:p>
            <a:pPr algn="ctr"/>
            <a:r>
              <a:rPr lang="en-US" sz="4400" spc="-150">
                <a:latin typeface="Segoe UI Semibold" panose="020B0702040204020203" pitchFamily="34" charset="0"/>
                <a:cs typeface="Segoe UI Semibold" panose="020B0702040204020203" pitchFamily="34" charset="0"/>
              </a:rPr>
              <a:t>SharePoint</a:t>
            </a:r>
            <a:endParaRPr lang="en-US" sz="4000"/>
          </a:p>
        </p:txBody>
      </p:sp>
      <p:sp>
        <p:nvSpPr>
          <p:cNvPr id="2" name="Title 1">
            <a:extLst>
              <a:ext uri="{FF2B5EF4-FFF2-40B4-BE49-F238E27FC236}">
                <a16:creationId xmlns:a16="http://schemas.microsoft.com/office/drawing/2014/main" id="{50833FAF-CED1-49F0-BA5E-61E668910BD8}"/>
              </a:ext>
            </a:extLst>
          </p:cNvPr>
          <p:cNvSpPr>
            <a:spLocks noGrp="1"/>
          </p:cNvSpPr>
          <p:nvPr>
            <p:ph type="title"/>
          </p:nvPr>
        </p:nvSpPr>
        <p:spPr>
          <a:xfrm>
            <a:off x="1223206" y="3204323"/>
            <a:ext cx="9758934" cy="609398"/>
          </a:xfrm>
        </p:spPr>
        <p:txBody>
          <a:bodyPr/>
          <a:lstStyle/>
          <a:p>
            <a:pPr algn="ctr"/>
            <a:r>
              <a:rPr lang="en-US" sz="4400" spc="-150">
                <a:latin typeface="Segoe UI Semibold" panose="020B0702040204020203" pitchFamily="34" charset="0"/>
                <a:cs typeface="Segoe UI Semibold" panose="020B0702040204020203" pitchFamily="34" charset="0"/>
              </a:rPr>
              <a:t>Microsoft </a:t>
            </a:r>
            <a:r>
              <a:rPr lang="en-US" sz="4400" spc="-150">
                <a:noFill/>
                <a:latin typeface="Segoe UI Semibold" panose="020B0702040204020203" pitchFamily="34" charset="0"/>
                <a:cs typeface="Segoe UI Semibold" panose="020B0702040204020203" pitchFamily="34" charset="0"/>
              </a:rPr>
              <a:t>SharePoint</a:t>
            </a:r>
            <a:r>
              <a:rPr lang="en-US" sz="4400" spc="-150">
                <a:latin typeface="Segoe UI Semibold" panose="020B0702040204020203" pitchFamily="34" charset="0"/>
                <a:cs typeface="Segoe UI Semibold" panose="020B0702040204020203" pitchFamily="34" charset="0"/>
              </a:rPr>
              <a:t> Content Platform</a:t>
            </a:r>
          </a:p>
        </p:txBody>
      </p:sp>
    </p:spTree>
    <p:extLst>
      <p:ext uri="{BB962C8B-B14F-4D97-AF65-F5344CB8AC3E}">
        <p14:creationId xmlns:p14="http://schemas.microsoft.com/office/powerpoint/2010/main" val="198577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FED042-7C37-4B60-B76B-7254AF1B315D}"/>
              </a:ext>
            </a:extLst>
          </p:cNvPr>
          <p:cNvSpPr>
            <a:spLocks noGrp="1"/>
          </p:cNvSpPr>
          <p:nvPr>
            <p:ph type="body" sz="quarter" idx="17"/>
          </p:nvPr>
        </p:nvSpPr>
        <p:spPr>
          <a:xfrm>
            <a:off x="584200" y="585788"/>
            <a:ext cx="4164013" cy="4438138"/>
          </a:xfrm>
        </p:spPr>
        <p:txBody>
          <a:bodyPr/>
          <a:lstStyle/>
          <a:p>
            <a:r>
              <a:rPr lang="en-US" dirty="0"/>
              <a:t>Track what matters most with </a:t>
            </a:r>
            <a:br>
              <a:rPr lang="en-US" dirty="0"/>
            </a:br>
            <a:r>
              <a:rPr lang="en-US" dirty="0"/>
              <a:t>Microsoft Lists</a:t>
            </a:r>
          </a:p>
          <a:p>
            <a:pPr lvl="1"/>
            <a:r>
              <a:rPr lang="en-US" dirty="0"/>
              <a:t>Simple</a:t>
            </a:r>
          </a:p>
          <a:p>
            <a:pPr lvl="2"/>
            <a:r>
              <a:rPr lang="en-US" dirty="0"/>
              <a:t>Easily create, share, and track lists with anyone, on any device</a:t>
            </a:r>
          </a:p>
          <a:p>
            <a:pPr lvl="1"/>
            <a:r>
              <a:rPr lang="en-US" dirty="0"/>
              <a:t>Smart</a:t>
            </a:r>
          </a:p>
          <a:p>
            <a:pPr lvl="2"/>
            <a:r>
              <a:rPr lang="en-US" dirty="0"/>
              <a:t>Keep everyone in sync with rules</a:t>
            </a:r>
            <a:br>
              <a:rPr lang="en-US" dirty="0"/>
            </a:br>
            <a:r>
              <a:rPr lang="en-US" dirty="0"/>
              <a:t>and quick edits</a:t>
            </a:r>
          </a:p>
          <a:p>
            <a:pPr lvl="1"/>
            <a:r>
              <a:rPr lang="en-US" dirty="0"/>
              <a:t>Flexible</a:t>
            </a:r>
          </a:p>
          <a:p>
            <a:pPr lvl="2"/>
            <a:r>
              <a:rPr lang="en-US" dirty="0">
                <a:solidFill>
                  <a:schemeClr val="tx1"/>
                </a:solidFill>
                <a:ea typeface="Segoe UI" pitchFamily="34" charset="0"/>
                <a:cs typeface="Segoe UI" pitchFamily="34" charset="0"/>
              </a:rPr>
              <a:t>Customize your lists for whatever your business needs</a:t>
            </a:r>
          </a:p>
        </p:txBody>
      </p:sp>
      <p:grpSp>
        <p:nvGrpSpPr>
          <p:cNvPr id="4" name="Group 3">
            <a:extLst>
              <a:ext uri="{FF2B5EF4-FFF2-40B4-BE49-F238E27FC236}">
                <a16:creationId xmlns:a16="http://schemas.microsoft.com/office/drawing/2014/main" id="{A59F89FC-F622-4B74-B04D-C0C44E795DEC}"/>
              </a:ext>
            </a:extLst>
          </p:cNvPr>
          <p:cNvGrpSpPr/>
          <p:nvPr/>
        </p:nvGrpSpPr>
        <p:grpSpPr>
          <a:xfrm>
            <a:off x="5918200" y="1598638"/>
            <a:ext cx="5691188" cy="3813228"/>
            <a:chOff x="6788542" y="2353708"/>
            <a:chExt cx="4983797" cy="3339260"/>
          </a:xfrm>
          <a:effectLst>
            <a:outerShdw blurRad="190500" dist="38100" dir="2700000" algn="tl" rotWithShape="0">
              <a:prstClr val="black">
                <a:alpha val="40000"/>
              </a:prstClr>
            </a:outerShdw>
          </a:effectLst>
        </p:grpSpPr>
        <p:grpSp>
          <p:nvGrpSpPr>
            <p:cNvPr id="5" name="Group 4">
              <a:extLst>
                <a:ext uri="{FF2B5EF4-FFF2-40B4-BE49-F238E27FC236}">
                  <a16:creationId xmlns:a16="http://schemas.microsoft.com/office/drawing/2014/main" id="{993DD976-F0E7-4936-9EBA-D8E70608A779}"/>
                </a:ext>
              </a:extLst>
            </p:cNvPr>
            <p:cNvGrpSpPr/>
            <p:nvPr/>
          </p:nvGrpSpPr>
          <p:grpSpPr>
            <a:xfrm>
              <a:off x="10856242" y="2774824"/>
              <a:ext cx="916097" cy="1879396"/>
              <a:chOff x="5809993" y="2439944"/>
              <a:chExt cx="1854945" cy="3805464"/>
            </a:xfrm>
          </p:grpSpPr>
          <p:pic>
            <p:nvPicPr>
              <p:cNvPr id="8" name="Picture 7">
                <a:extLst>
                  <a:ext uri="{FF2B5EF4-FFF2-40B4-BE49-F238E27FC236}">
                    <a16:creationId xmlns:a16="http://schemas.microsoft.com/office/drawing/2014/main" id="{34753E08-2292-4FDA-8CD4-5E9966B2185F}"/>
                  </a:ext>
                </a:extLst>
              </p:cNvPr>
              <p:cNvPicPr>
                <a:picLocks noChangeAspect="1"/>
              </p:cNvPicPr>
              <p:nvPr/>
            </p:nvPicPr>
            <p:blipFill>
              <a:blip r:embed="rId2"/>
              <a:stretch>
                <a:fillRect/>
              </a:stretch>
            </p:blipFill>
            <p:spPr>
              <a:xfrm>
                <a:off x="5933105" y="2544719"/>
                <a:ext cx="1608722" cy="3483423"/>
              </a:xfrm>
              <a:prstGeom prst="rect">
                <a:avLst/>
              </a:prstGeom>
            </p:spPr>
          </p:pic>
          <p:pic>
            <p:nvPicPr>
              <p:cNvPr id="9" name="Picture 8" descr="A picture containing monitor&#10;&#10;Description automatically generated">
                <a:extLst>
                  <a:ext uri="{FF2B5EF4-FFF2-40B4-BE49-F238E27FC236}">
                    <a16:creationId xmlns:a16="http://schemas.microsoft.com/office/drawing/2014/main" id="{D60C68E8-7CCA-48A8-8F4F-12733AA83743}"/>
                  </a:ext>
                </a:extLst>
              </p:cNvPr>
              <p:cNvPicPr>
                <a:picLocks noChangeAspect="1"/>
              </p:cNvPicPr>
              <p:nvPr/>
            </p:nvPicPr>
            <p:blipFill>
              <a:blip r:embed="rId3"/>
              <a:stretch>
                <a:fillRect/>
              </a:stretch>
            </p:blipFill>
            <p:spPr>
              <a:xfrm>
                <a:off x="5809993" y="2439944"/>
                <a:ext cx="1854945" cy="3805464"/>
              </a:xfrm>
              <a:prstGeom prst="rect">
                <a:avLst/>
              </a:prstGeom>
            </p:spPr>
          </p:pic>
        </p:grpSp>
        <p:pic>
          <p:nvPicPr>
            <p:cNvPr id="6" name="Picture 5" descr="A screen shot of a computer&#10;&#10;Description automatically generated">
              <a:extLst>
                <a:ext uri="{FF2B5EF4-FFF2-40B4-BE49-F238E27FC236}">
                  <a16:creationId xmlns:a16="http://schemas.microsoft.com/office/drawing/2014/main" id="{5852FBA8-AAF5-4312-93E2-CF4229E21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8542" y="2353708"/>
              <a:ext cx="4670294" cy="333926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BDCD78E-1D62-4B63-BDE9-142F1B596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6376" y="2489301"/>
              <a:ext cx="2970498" cy="1978882"/>
            </a:xfrm>
            <a:prstGeom prst="rect">
              <a:avLst/>
            </a:prstGeom>
          </p:spPr>
        </p:pic>
      </p:grpSp>
    </p:spTree>
    <p:extLst>
      <p:ext uri="{BB962C8B-B14F-4D97-AF65-F5344CB8AC3E}">
        <p14:creationId xmlns:p14="http://schemas.microsoft.com/office/powerpoint/2010/main" val="758726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27322F6-9D72-4F5A-912E-0FA2D4B2504E}"/>
              </a:ext>
            </a:extLst>
          </p:cNvPr>
          <p:cNvGrpSpPr/>
          <p:nvPr/>
        </p:nvGrpSpPr>
        <p:grpSpPr>
          <a:xfrm>
            <a:off x="1524000" y="2178792"/>
            <a:ext cx="2620275" cy="2500419"/>
            <a:chOff x="1524000" y="2178792"/>
            <a:chExt cx="2620275" cy="2500419"/>
          </a:xfrm>
        </p:grpSpPr>
        <p:sp>
          <p:nvSpPr>
            <p:cNvPr id="27" name="Rectangle 26">
              <a:extLst>
                <a:ext uri="{FF2B5EF4-FFF2-40B4-BE49-F238E27FC236}">
                  <a16:creationId xmlns:a16="http://schemas.microsoft.com/office/drawing/2014/main" id="{CCA2F1B2-B98C-4F8C-9F5E-399E0829C763}"/>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CAD2B3-BE3A-418D-8468-A0C8AC2E242A}"/>
                </a:ext>
              </a:extLst>
            </p:cNvPr>
            <p:cNvSpPr txBox="1"/>
            <p:nvPr/>
          </p:nvSpPr>
          <p:spPr>
            <a:xfrm>
              <a:off x="1524000" y="3829748"/>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Simple</a:t>
              </a:r>
              <a:br>
                <a:rPr lang="en-US" sz="2000" dirty="0"/>
              </a:br>
              <a:r>
                <a:rPr lang="en-US" sz="2000" dirty="0"/>
                <a:t>configuration</a:t>
              </a:r>
            </a:p>
          </p:txBody>
        </p:sp>
        <p:pic>
          <p:nvPicPr>
            <p:cNvPr id="8" name="Graphic 7">
              <a:extLst>
                <a:ext uri="{FF2B5EF4-FFF2-40B4-BE49-F238E27FC236}">
                  <a16:creationId xmlns:a16="http://schemas.microsoft.com/office/drawing/2014/main" id="{E8485CC4-F924-4C65-A047-EB73CABFC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9036" y="2430427"/>
              <a:ext cx="1159413" cy="1159413"/>
            </a:xfrm>
            <a:prstGeom prst="rect">
              <a:avLst/>
            </a:prstGeom>
          </p:spPr>
        </p:pic>
      </p:grpSp>
      <p:grpSp>
        <p:nvGrpSpPr>
          <p:cNvPr id="36" name="Group 35">
            <a:extLst>
              <a:ext uri="{FF2B5EF4-FFF2-40B4-BE49-F238E27FC236}">
                <a16:creationId xmlns:a16="http://schemas.microsoft.com/office/drawing/2014/main" id="{8B1F75D3-677E-4B93-B0AD-79F60FA21F2D}"/>
              </a:ext>
            </a:extLst>
          </p:cNvPr>
          <p:cNvGrpSpPr/>
          <p:nvPr/>
        </p:nvGrpSpPr>
        <p:grpSpPr>
          <a:xfrm>
            <a:off x="4785985" y="2178791"/>
            <a:ext cx="2620275" cy="2500419"/>
            <a:chOff x="4785985" y="2178791"/>
            <a:chExt cx="2620275" cy="2500419"/>
          </a:xfrm>
        </p:grpSpPr>
        <p:grpSp>
          <p:nvGrpSpPr>
            <p:cNvPr id="15" name="Group 14">
              <a:extLst>
                <a:ext uri="{FF2B5EF4-FFF2-40B4-BE49-F238E27FC236}">
                  <a16:creationId xmlns:a16="http://schemas.microsoft.com/office/drawing/2014/main" id="{E9C64C4B-CB25-4964-A83D-EB1EFBBFCD0F}"/>
                </a:ext>
              </a:extLst>
            </p:cNvPr>
            <p:cNvGrpSpPr/>
            <p:nvPr/>
          </p:nvGrpSpPr>
          <p:grpSpPr>
            <a:xfrm>
              <a:off x="4785985" y="2178791"/>
              <a:ext cx="2620275" cy="2500419"/>
              <a:chOff x="4785985" y="2178791"/>
              <a:chExt cx="2620275" cy="2500419"/>
            </a:xfrm>
          </p:grpSpPr>
          <p:sp>
            <p:nvSpPr>
              <p:cNvPr id="18" name="Rectangle 17">
                <a:extLst>
                  <a:ext uri="{FF2B5EF4-FFF2-40B4-BE49-F238E27FC236}">
                    <a16:creationId xmlns:a16="http://schemas.microsoft.com/office/drawing/2014/main" id="{DFF36BDE-CC30-455E-BFBE-D61F9C0A1BAD}"/>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BE9A6FC-8A1F-4394-9473-DD84194DF5C6}"/>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87848A35-9FDD-4253-A07B-294FA2192C85}"/>
                  </a:ext>
                </a:extLst>
              </p:cNvPr>
              <p:cNvSpPr txBox="1"/>
              <p:nvPr/>
            </p:nvSpPr>
            <p:spPr>
              <a:xfrm>
                <a:off x="4785985" y="3829747"/>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Business process</a:t>
                </a:r>
                <a:br>
                  <a:rPr lang="en-US" sz="2000" dirty="0"/>
                </a:br>
                <a:r>
                  <a:rPr lang="en-US" sz="2000" dirty="0"/>
                  <a:t>automation</a:t>
                </a:r>
                <a:endParaRPr lang="LID4096" sz="2000" dirty="0"/>
              </a:p>
            </p:txBody>
          </p:sp>
        </p:grpSp>
        <p:pic>
          <p:nvPicPr>
            <p:cNvPr id="32" name="Graphic 31" descr="Robot">
              <a:extLst>
                <a:ext uri="{FF2B5EF4-FFF2-40B4-BE49-F238E27FC236}">
                  <a16:creationId xmlns:a16="http://schemas.microsoft.com/office/drawing/2014/main" id="{78796B1F-714E-4DF4-8E00-29AE205CBC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0075" y="2300112"/>
              <a:ext cx="1462755" cy="1462755"/>
            </a:xfrm>
            <a:prstGeom prst="rect">
              <a:avLst/>
            </a:prstGeom>
          </p:spPr>
        </p:pic>
      </p:grpSp>
      <p:grpSp>
        <p:nvGrpSpPr>
          <p:cNvPr id="37" name="Group 36">
            <a:extLst>
              <a:ext uri="{FF2B5EF4-FFF2-40B4-BE49-F238E27FC236}">
                <a16:creationId xmlns:a16="http://schemas.microsoft.com/office/drawing/2014/main" id="{71C309C7-34E6-403F-B1A1-0F365EE789AB}"/>
              </a:ext>
            </a:extLst>
          </p:cNvPr>
          <p:cNvGrpSpPr/>
          <p:nvPr/>
        </p:nvGrpSpPr>
        <p:grpSpPr>
          <a:xfrm>
            <a:off x="8047725" y="2178790"/>
            <a:ext cx="2620275" cy="2500419"/>
            <a:chOff x="8047725" y="2178790"/>
            <a:chExt cx="2620275" cy="2500419"/>
          </a:xfrm>
        </p:grpSpPr>
        <p:grpSp>
          <p:nvGrpSpPr>
            <p:cNvPr id="22" name="Group 21">
              <a:extLst>
                <a:ext uri="{FF2B5EF4-FFF2-40B4-BE49-F238E27FC236}">
                  <a16:creationId xmlns:a16="http://schemas.microsoft.com/office/drawing/2014/main" id="{D72482C3-B998-48F1-8BC3-9A2B291251CB}"/>
                </a:ext>
              </a:extLst>
            </p:cNvPr>
            <p:cNvGrpSpPr/>
            <p:nvPr/>
          </p:nvGrpSpPr>
          <p:grpSpPr>
            <a:xfrm>
              <a:off x="8047725" y="2178790"/>
              <a:ext cx="2620275" cy="2500419"/>
              <a:chOff x="8047725" y="2178790"/>
              <a:chExt cx="2620275" cy="2500419"/>
            </a:xfrm>
          </p:grpSpPr>
          <p:sp>
            <p:nvSpPr>
              <p:cNvPr id="23" name="Rectangle 22">
                <a:extLst>
                  <a:ext uri="{FF2B5EF4-FFF2-40B4-BE49-F238E27FC236}">
                    <a16:creationId xmlns:a16="http://schemas.microsoft.com/office/drawing/2014/main" id="{7096BE16-FE6B-450B-B619-05AF9D415886}"/>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2DDCF328-87A4-48CE-913F-04DED9F07478}"/>
                  </a:ext>
                </a:extLst>
              </p:cNvPr>
              <p:cNvSpPr txBox="1"/>
              <p:nvPr/>
            </p:nvSpPr>
            <p:spPr>
              <a:xfrm>
                <a:off x="8047725" y="3829746"/>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Deep integration via API’s</a:t>
                </a:r>
              </a:p>
            </p:txBody>
          </p:sp>
        </p:grpSp>
        <p:sp>
          <p:nvSpPr>
            <p:cNvPr id="34" name="Freeform 122">
              <a:extLst>
                <a:ext uri="{FF2B5EF4-FFF2-40B4-BE49-F238E27FC236}">
                  <a16:creationId xmlns:a16="http://schemas.microsoft.com/office/drawing/2014/main" id="{0EA38E88-5FC7-43F4-A5B9-4FDEE37E3923}"/>
                </a:ext>
              </a:extLst>
            </p:cNvPr>
            <p:cNvSpPr>
              <a:spLocks noChangeAspect="1" noEditPoints="1"/>
            </p:cNvSpPr>
            <p:nvPr/>
          </p:nvSpPr>
          <p:spPr bwMode="auto">
            <a:xfrm>
              <a:off x="8597705"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D2D2D2"/>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298683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35"/>
                                        </p:tgtEl>
                                      </p:cBhvr>
                                    </p:animEffect>
                                    <p:animScale>
                                      <p:cBhvr>
                                        <p:cTn id="7" dur="500" autoRev="1" fill="hold"/>
                                        <p:tgtEl>
                                          <p:spTgt spid="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harePoint list with three columns formatted">
            <a:extLst>
              <a:ext uri="{FF2B5EF4-FFF2-40B4-BE49-F238E27FC236}">
                <a16:creationId xmlns:a16="http://schemas.microsoft.com/office/drawing/2014/main" id="{7302C34B-3AA5-4C4E-8AA6-002169A32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8201" y="3898606"/>
            <a:ext cx="5681912" cy="1451736"/>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4" descr="SharePoint list with four unformatted columns">
            <a:extLst>
              <a:ext uri="{FF2B5EF4-FFF2-40B4-BE49-F238E27FC236}">
                <a16:creationId xmlns:a16="http://schemas.microsoft.com/office/drawing/2014/main" id="{4A227D18-35FC-421E-944E-1E395077EE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918201" y="1331976"/>
            <a:ext cx="5681913" cy="1489866"/>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8C41E16C-BB6B-4778-B421-815DF5EFF23A}"/>
              </a:ext>
            </a:extLst>
          </p:cNvPr>
          <p:cNvSpPr/>
          <p:nvPr/>
        </p:nvSpPr>
        <p:spPr bwMode="auto">
          <a:xfrm rot="5400000">
            <a:off x="8480455" y="3164129"/>
            <a:ext cx="559634" cy="399493"/>
          </a:xfrm>
          <a:prstGeom prst="rightArrow">
            <a:avLst/>
          </a:prstGeom>
          <a:solidFill>
            <a:schemeClr val="accent1"/>
          </a:solidFill>
          <a:ln>
            <a:noFill/>
            <a:headEnd type="none" w="med" len="med"/>
            <a:tailEnd type="none" w="med" len="med"/>
          </a:ln>
          <a:effectLst>
            <a:outerShdw blurRad="1905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9">
            <a:extLst>
              <a:ext uri="{FF2B5EF4-FFF2-40B4-BE49-F238E27FC236}">
                <a16:creationId xmlns:a16="http://schemas.microsoft.com/office/drawing/2014/main" id="{3FAE1415-0C3D-4FD2-B4A5-2078EA72899E}"/>
              </a:ext>
            </a:extLst>
          </p:cNvPr>
          <p:cNvSpPr>
            <a:spLocks noGrp="1"/>
          </p:cNvSpPr>
          <p:nvPr>
            <p:ph type="body" sz="quarter" idx="17"/>
          </p:nvPr>
        </p:nvSpPr>
        <p:spPr>
          <a:xfrm>
            <a:off x="584200" y="585788"/>
            <a:ext cx="4164013" cy="4425827"/>
          </a:xfrm>
        </p:spPr>
        <p:txBody>
          <a:bodyPr/>
          <a:lstStyle/>
          <a:p>
            <a:r>
              <a:rPr lang="en-US" dirty="0"/>
              <a:t>List formatting: Columns</a:t>
            </a:r>
          </a:p>
          <a:p>
            <a:pPr lvl="1"/>
            <a:r>
              <a:rPr lang="en-US" dirty="0"/>
              <a:t>Use JSON to control how a column </a:t>
            </a:r>
            <a:br>
              <a:rPr lang="en-US" dirty="0"/>
            </a:br>
            <a:r>
              <a:rPr lang="en-US" dirty="0"/>
              <a:t>is displayed</a:t>
            </a:r>
          </a:p>
          <a:p>
            <a:pPr marL="171450" lvl="2" indent="-171450">
              <a:buFont typeface="Arial" panose="020B0604020202020204" pitchFamily="34" charset="0"/>
              <a:buChar char="•"/>
            </a:pPr>
            <a:r>
              <a:rPr lang="en-US" dirty="0"/>
              <a:t>Out of the box designers available for power users</a:t>
            </a:r>
          </a:p>
          <a:p>
            <a:pPr marL="171450" lvl="2" indent="-171450">
              <a:buFont typeface="Arial" panose="020B0604020202020204" pitchFamily="34" charset="0"/>
              <a:buChar char="•"/>
            </a:pPr>
            <a:r>
              <a:rPr lang="en-US" dirty="0"/>
              <a:t>Include formatting when you provision lists</a:t>
            </a:r>
          </a:p>
          <a:p>
            <a:pPr lvl="1"/>
            <a:r>
              <a:rPr lang="en-US" dirty="0"/>
              <a:t>Resources</a:t>
            </a:r>
          </a:p>
          <a:p>
            <a:pPr lvl="2"/>
            <a:r>
              <a:rPr lang="en-US" dirty="0">
                <a:solidFill>
                  <a:srgbClr val="008575"/>
                </a:solidFill>
                <a:hlinkClick r:id="rId4">
                  <a:extLst>
                    <a:ext uri="{A12FA001-AC4F-418D-AE19-62706E023703}">
                      <ahyp:hlinkClr xmlns:ahyp="http://schemas.microsoft.com/office/drawing/2018/hyperlinkcolor" val="tx"/>
                    </a:ext>
                  </a:extLst>
                </a:hlinkClick>
              </a:rPr>
              <a:t>Column formatting documentation</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List formatting samples</a:t>
            </a:r>
            <a:endParaRPr lang="en-US" dirty="0">
              <a:solidFill>
                <a:srgbClr val="008575"/>
              </a:solidFill>
            </a:endParaRPr>
          </a:p>
          <a:p>
            <a:pPr lvl="2"/>
            <a:endParaRPr lang="en-US" dirty="0">
              <a:solidFill>
                <a:srgbClr val="008575"/>
              </a:solidFill>
            </a:endParaRPr>
          </a:p>
          <a:p>
            <a:pPr lvl="2"/>
            <a:r>
              <a:rPr lang="en-US" dirty="0"/>
              <a:t>For more advanced scenarios involving custom code, checkout </a:t>
            </a:r>
            <a:r>
              <a:rPr lang="en-US" dirty="0">
                <a:solidFill>
                  <a:srgbClr val="008575"/>
                </a:solidFill>
                <a:hlinkClick r:id="rId6" action="ppaction://hlinksldjump">
                  <a:extLst>
                    <a:ext uri="{A12FA001-AC4F-418D-AE19-62706E023703}">
                      <ahyp:hlinkClr xmlns:ahyp="http://schemas.microsoft.com/office/drawing/2018/hyperlinkcolor" val="tx"/>
                    </a:ext>
                  </a:extLst>
                </a:hlinkClick>
              </a:rPr>
              <a:t>SPFX Field Customizers</a:t>
            </a:r>
            <a:endParaRPr lang="en-US" dirty="0">
              <a:solidFill>
                <a:srgbClr val="008575"/>
              </a:solidFill>
            </a:endParaRPr>
          </a:p>
          <a:p>
            <a:pPr lvl="2"/>
            <a:endParaRPr lang="en-US" dirty="0">
              <a:solidFill>
                <a:srgbClr val="008575"/>
              </a:solidFill>
            </a:endParaRPr>
          </a:p>
        </p:txBody>
      </p:sp>
    </p:spTree>
    <p:extLst>
      <p:ext uri="{BB962C8B-B14F-4D97-AF65-F5344CB8AC3E}">
        <p14:creationId xmlns:p14="http://schemas.microsoft.com/office/powerpoint/2010/main" val="14701379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harePoint list with view formatted with conditional formatting">
            <a:extLst>
              <a:ext uri="{FF2B5EF4-FFF2-40B4-BE49-F238E27FC236}">
                <a16:creationId xmlns:a16="http://schemas.microsoft.com/office/drawing/2014/main" id="{3C773D93-EBB3-4DF6-AC64-C11130AF0E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5" t="-5325" r="-2256"/>
          <a:stretch/>
        </p:blipFill>
        <p:spPr bwMode="auto">
          <a:xfrm>
            <a:off x="6640921" y="585788"/>
            <a:ext cx="4461872" cy="1929390"/>
          </a:xfrm>
          <a:prstGeom prst="rect">
            <a:avLst/>
          </a:prstGeom>
          <a:solidFill>
            <a:schemeClr val="bg1"/>
          </a:solidFill>
          <a:ln>
            <a:noFill/>
          </a:ln>
          <a:effectLst>
            <a:outerShdw blurRad="190500" dist="38100" dir="2700000" algn="tl" rotWithShape="0">
              <a:prstClr val="black">
                <a:alpha val="40000"/>
              </a:prstClr>
            </a:outerShdw>
          </a:effectLst>
        </p:spPr>
      </p:pic>
      <p:pic>
        <p:nvPicPr>
          <p:cNvPr id="7" name="Picture 4" descr="SharePoint list with multi-line view customization">
            <a:extLst>
              <a:ext uri="{FF2B5EF4-FFF2-40B4-BE49-F238E27FC236}">
                <a16:creationId xmlns:a16="http://schemas.microsoft.com/office/drawing/2014/main" id="{B3D81D87-995F-4B37-A39B-319130D48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1" t="-2011" r="-1636"/>
          <a:stretch/>
        </p:blipFill>
        <p:spPr bwMode="auto">
          <a:xfrm>
            <a:off x="6642004" y="2661017"/>
            <a:ext cx="4463716" cy="2106789"/>
          </a:xfrm>
          <a:prstGeom prst="rect">
            <a:avLst/>
          </a:prstGeom>
          <a:solidFill>
            <a:schemeClr val="bg1"/>
          </a:solidFill>
          <a:ln>
            <a:noFill/>
          </a:ln>
          <a:effectLst>
            <a:outerShdw blurRad="190500" dist="38100" dir="2700000" algn="tl" rotWithShape="0">
              <a:prstClr val="black">
                <a:alpha val="40000"/>
              </a:prstClr>
            </a:outerShdw>
          </a:effectLst>
        </p:spPr>
      </p:pic>
      <p:pic>
        <p:nvPicPr>
          <p:cNvPr id="8" name="Picture 6" descr="Feedback list formatted in Tile layout">
            <a:extLst>
              <a:ext uri="{FF2B5EF4-FFF2-40B4-BE49-F238E27FC236}">
                <a16:creationId xmlns:a16="http://schemas.microsoft.com/office/drawing/2014/main" id="{1B7A5FD2-0E29-4D68-8151-E0DC71C95B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207" b="6659"/>
          <a:stretch/>
        </p:blipFill>
        <p:spPr bwMode="auto">
          <a:xfrm>
            <a:off x="6642458" y="4913646"/>
            <a:ext cx="4463262" cy="1355392"/>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B20695EE-7630-451E-9DB0-012FB90B1763}"/>
              </a:ext>
            </a:extLst>
          </p:cNvPr>
          <p:cNvSpPr>
            <a:spLocks noGrp="1"/>
          </p:cNvSpPr>
          <p:nvPr>
            <p:ph type="body" sz="quarter" idx="17"/>
          </p:nvPr>
        </p:nvSpPr>
        <p:spPr>
          <a:xfrm>
            <a:off x="584200" y="585788"/>
            <a:ext cx="4164013" cy="3128549"/>
          </a:xfrm>
        </p:spPr>
        <p:txBody>
          <a:bodyPr/>
          <a:lstStyle/>
          <a:p>
            <a:r>
              <a:rPr lang="en-US" dirty="0"/>
              <a:t>List formatting: Views</a:t>
            </a:r>
          </a:p>
          <a:p>
            <a:pPr lvl="1"/>
            <a:r>
              <a:rPr lang="en-US" dirty="0"/>
              <a:t>Use JSON to control how a view </a:t>
            </a:r>
            <a:br>
              <a:rPr lang="en-US" dirty="0"/>
            </a:br>
            <a:r>
              <a:rPr lang="en-US" dirty="0"/>
              <a:t>is presented</a:t>
            </a:r>
          </a:p>
          <a:p>
            <a:pPr marL="171450" lvl="2" indent="-171450">
              <a:buFont typeface="Arial" panose="020B0604020202020204" pitchFamily="34" charset="0"/>
              <a:buChar char="•"/>
            </a:pPr>
            <a:r>
              <a:rPr lang="en-US" dirty="0"/>
              <a:t>Out of the box designers available for power users</a:t>
            </a:r>
          </a:p>
          <a:p>
            <a:pPr marL="171450" lvl="2" indent="-171450">
              <a:buFont typeface="Arial" panose="020B0604020202020204" pitchFamily="34" charset="0"/>
              <a:buChar char="•"/>
            </a:pPr>
            <a:r>
              <a:rPr lang="en-US" dirty="0"/>
              <a:t>Include formatting when you provision lists</a:t>
            </a:r>
          </a:p>
          <a:p>
            <a:pPr lvl="1"/>
            <a:r>
              <a:rPr lang="en-US" dirty="0"/>
              <a:t>Resources</a:t>
            </a:r>
          </a:p>
          <a:p>
            <a:pPr lvl="2"/>
            <a:r>
              <a:rPr lang="en-US" dirty="0">
                <a:solidFill>
                  <a:srgbClr val="008575"/>
                </a:solidFill>
                <a:hlinkClick r:id="rId5">
                  <a:extLst>
                    <a:ext uri="{A12FA001-AC4F-418D-AE19-62706E023703}">
                      <ahyp:hlinkClr xmlns:ahyp="http://schemas.microsoft.com/office/drawing/2018/hyperlinkcolor" val="tx"/>
                    </a:ext>
                  </a:extLst>
                </a:hlinkClick>
              </a:rPr>
              <a:t>List formatting documentation</a:t>
            </a:r>
            <a:endParaRPr lang="en-US" dirty="0">
              <a:solidFill>
                <a:srgbClr val="008575"/>
              </a:solidFill>
            </a:endParaRPr>
          </a:p>
          <a:p>
            <a:pPr lvl="2"/>
            <a:r>
              <a:rPr lang="en-US" dirty="0">
                <a:solidFill>
                  <a:srgbClr val="008575"/>
                </a:solidFill>
                <a:hlinkClick r:id="rId6">
                  <a:extLst>
                    <a:ext uri="{A12FA001-AC4F-418D-AE19-62706E023703}">
                      <ahyp:hlinkClr xmlns:ahyp="http://schemas.microsoft.com/office/drawing/2018/hyperlinkcolor" val="tx"/>
                    </a:ext>
                  </a:extLst>
                </a:hlinkClick>
              </a:rPr>
              <a:t>List formatting samples</a:t>
            </a:r>
            <a:endParaRPr lang="en-US" dirty="0">
              <a:solidFill>
                <a:srgbClr val="008575"/>
              </a:solidFill>
            </a:endParaRPr>
          </a:p>
        </p:txBody>
      </p:sp>
    </p:spTree>
    <p:extLst>
      <p:ext uri="{BB962C8B-B14F-4D97-AF65-F5344CB8AC3E}">
        <p14:creationId xmlns:p14="http://schemas.microsoft.com/office/powerpoint/2010/main" val="11445487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03D907-CDBC-45F8-90AF-A13B65F86CE4}"/>
              </a:ext>
            </a:extLst>
          </p:cNvPr>
          <p:cNvPicPr>
            <a:picLocks noChangeAspect="1"/>
          </p:cNvPicPr>
          <p:nvPr/>
        </p:nvPicPr>
        <p:blipFill>
          <a:blip r:embed="rId2"/>
          <a:stretch>
            <a:fillRect/>
          </a:stretch>
        </p:blipFill>
        <p:spPr>
          <a:xfrm>
            <a:off x="5918200" y="1530245"/>
            <a:ext cx="5691188" cy="3797509"/>
          </a:xfrm>
          <a:prstGeom prst="rect">
            <a:avLst/>
          </a:prstGeom>
          <a:ln>
            <a:noFill/>
          </a:ln>
          <a:effectLst>
            <a:outerShdw blurRad="190500" dist="38100" dir="2700000" algn="tl" rotWithShape="0">
              <a:prstClr val="black">
                <a:alpha val="40000"/>
              </a:prstClr>
            </a:outerShdw>
          </a:effectLst>
        </p:spPr>
      </p:pic>
      <p:sp>
        <p:nvSpPr>
          <p:cNvPr id="8" name="Text Placeholder 7">
            <a:extLst>
              <a:ext uri="{FF2B5EF4-FFF2-40B4-BE49-F238E27FC236}">
                <a16:creationId xmlns:a16="http://schemas.microsoft.com/office/drawing/2014/main" id="{ACD7FB35-D1DA-4679-AB00-D72827E0AE09}"/>
              </a:ext>
            </a:extLst>
          </p:cNvPr>
          <p:cNvSpPr>
            <a:spLocks noGrp="1"/>
          </p:cNvSpPr>
          <p:nvPr>
            <p:ph type="body" sz="quarter" idx="17"/>
          </p:nvPr>
        </p:nvSpPr>
        <p:spPr>
          <a:xfrm>
            <a:off x="584200" y="585788"/>
            <a:ext cx="4164013" cy="4648965"/>
          </a:xfrm>
        </p:spPr>
        <p:txBody>
          <a:bodyPr/>
          <a:lstStyle/>
          <a:p>
            <a:r>
              <a:rPr lang="en-US" dirty="0"/>
              <a:t>List form</a:t>
            </a:r>
            <a:br>
              <a:rPr lang="en-US" dirty="0"/>
            </a:br>
            <a:r>
              <a:rPr lang="en-US" dirty="0"/>
              <a:t>configuration</a:t>
            </a:r>
          </a:p>
          <a:p>
            <a:pPr lvl="1"/>
            <a:r>
              <a:rPr lang="en-US" dirty="0"/>
              <a:t>Configure how a list edit/view</a:t>
            </a:r>
            <a:br>
              <a:rPr lang="en-US" dirty="0"/>
            </a:br>
            <a:r>
              <a:rPr lang="en-US" dirty="0"/>
              <a:t>form is shown</a:t>
            </a:r>
          </a:p>
          <a:p>
            <a:pPr marL="171450" lvl="2" indent="-171450">
              <a:buFont typeface="Arial" panose="020B0604020202020204" pitchFamily="34" charset="0"/>
              <a:buChar char="•"/>
            </a:pPr>
            <a:r>
              <a:rPr lang="en-US" dirty="0"/>
              <a:t>Show, hide and reorder columns</a:t>
            </a:r>
          </a:p>
          <a:p>
            <a:pPr marL="171450" lvl="2" indent="-171450">
              <a:buFont typeface="Arial" panose="020B0604020202020204" pitchFamily="34" charset="0"/>
              <a:buChar char="•"/>
            </a:pPr>
            <a:r>
              <a:rPr lang="en-US" dirty="0"/>
              <a:t>Conditional Show/Hide columns</a:t>
            </a:r>
          </a:p>
          <a:p>
            <a:pPr marL="171450" lvl="2" indent="-171450">
              <a:buFont typeface="Arial" panose="020B0604020202020204" pitchFamily="34" charset="0"/>
              <a:buChar char="•"/>
            </a:pPr>
            <a:r>
              <a:rPr lang="en-US" dirty="0"/>
              <a:t>Use JSON to format form header/footer and create sections in the form</a:t>
            </a:r>
          </a:p>
          <a:p>
            <a:pPr marL="171450" lvl="2" indent="-171450">
              <a:buFont typeface="Arial" panose="020B0604020202020204" pitchFamily="34" charset="0"/>
              <a:buChar char="•"/>
            </a:pPr>
            <a:endParaRPr lang="en-US" dirty="0"/>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List form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Configure the List form using formatting</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List formatting samples</a:t>
            </a:r>
            <a:endParaRPr lang="en-US" dirty="0">
              <a:solidFill>
                <a:srgbClr val="008575"/>
              </a:solidFill>
            </a:endParaRPr>
          </a:p>
          <a:p>
            <a:pPr lvl="2"/>
            <a:endParaRPr lang="en-US" dirty="0">
              <a:solidFill>
                <a:srgbClr val="008575"/>
              </a:solidFill>
            </a:endParaRPr>
          </a:p>
        </p:txBody>
      </p:sp>
    </p:spTree>
    <p:extLst>
      <p:ext uri="{BB962C8B-B14F-4D97-AF65-F5344CB8AC3E}">
        <p14:creationId xmlns:p14="http://schemas.microsoft.com/office/powerpoint/2010/main" val="42187266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2F857D13-C941-478D-A47E-80C01C72E71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918200" y="1542976"/>
            <a:ext cx="5691188" cy="3772047"/>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2C8F95F0-4DA2-4978-8E06-3D89ADFE1558}"/>
              </a:ext>
            </a:extLst>
          </p:cNvPr>
          <p:cNvSpPr>
            <a:spLocks noGrp="1"/>
          </p:cNvSpPr>
          <p:nvPr>
            <p:ph type="body" sz="quarter" idx="17"/>
          </p:nvPr>
        </p:nvSpPr>
        <p:spPr>
          <a:xfrm>
            <a:off x="584200" y="585788"/>
            <a:ext cx="4164013" cy="3348609"/>
          </a:xfrm>
        </p:spPr>
        <p:txBody>
          <a:bodyPr/>
          <a:lstStyle/>
          <a:p>
            <a:r>
              <a:rPr lang="en-US" dirty="0"/>
              <a:t>Power Apps integration</a:t>
            </a:r>
          </a:p>
          <a:p>
            <a:pPr lvl="1"/>
            <a:r>
              <a:rPr lang="en-US" dirty="0"/>
              <a:t>Customize your lists and library </a:t>
            </a:r>
            <a:br>
              <a:rPr lang="en-US" dirty="0"/>
            </a:br>
            <a:r>
              <a:rPr lang="en-US" dirty="0"/>
              <a:t>forms using Power Apps platform.</a:t>
            </a:r>
          </a:p>
          <a:p>
            <a:pPr lvl="1"/>
            <a:r>
              <a:rPr lang="en-US" dirty="0"/>
              <a:t>Resources</a:t>
            </a:r>
          </a:p>
          <a:p>
            <a:pPr lvl="2"/>
            <a:r>
              <a:rPr lang="en-US" sz="1200" dirty="0">
                <a:solidFill>
                  <a:srgbClr val="008575"/>
                </a:solidFill>
                <a:hlinkClick r:id="rId3">
                  <a:extLst>
                    <a:ext uri="{A12FA001-AC4F-418D-AE19-62706E023703}">
                      <ahyp:hlinkClr xmlns:ahyp="http://schemas.microsoft.com/office/drawing/2018/hyperlinkcolor" val="tx"/>
                    </a:ext>
                  </a:extLst>
                </a:hlinkClick>
              </a:rPr>
              <a:t>Power Apps documentation</a:t>
            </a:r>
            <a:endParaRPr lang="en-US" dirty="0">
              <a:solidFill>
                <a:srgbClr val="008575"/>
              </a:solidFill>
              <a:hlinkClick r:id="rId4">
                <a:extLst>
                  <a:ext uri="{A12FA001-AC4F-418D-AE19-62706E023703}">
                    <ahyp:hlinkClr xmlns:ahyp="http://schemas.microsoft.com/office/drawing/2018/hyperlinkcolor" val="tx"/>
                  </a:ext>
                </a:extLst>
              </a:hlinkClick>
            </a:endParaRPr>
          </a:p>
          <a:p>
            <a:pPr lvl="2"/>
            <a:r>
              <a:rPr lang="en-US" dirty="0">
                <a:solidFill>
                  <a:srgbClr val="008575"/>
                </a:solidFill>
                <a:hlinkClick r:id="rId4">
                  <a:extLst>
                    <a:ext uri="{A12FA001-AC4F-418D-AE19-62706E023703}">
                      <ahyp:hlinkClr xmlns:ahyp="http://schemas.microsoft.com/office/drawing/2018/hyperlinkcolor" val="tx"/>
                    </a:ext>
                  </a:extLst>
                </a:hlinkClick>
              </a:rPr>
              <a:t>Microsoft Lists Resource Center</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Power Platform samples</a:t>
            </a:r>
            <a:endParaRPr lang="en-US" dirty="0">
              <a:solidFill>
                <a:srgbClr val="008575"/>
              </a:solidFill>
            </a:endParaRPr>
          </a:p>
        </p:txBody>
      </p:sp>
    </p:spTree>
    <p:extLst>
      <p:ext uri="{BB962C8B-B14F-4D97-AF65-F5344CB8AC3E}">
        <p14:creationId xmlns:p14="http://schemas.microsoft.com/office/powerpoint/2010/main" val="336502006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A21B11-9FCA-466E-8CB4-E2404C283666}"/>
              </a:ext>
            </a:extLst>
          </p:cNvPr>
          <p:cNvGrpSpPr/>
          <p:nvPr/>
        </p:nvGrpSpPr>
        <p:grpSpPr>
          <a:xfrm>
            <a:off x="1524000" y="2178792"/>
            <a:ext cx="2620275" cy="2500419"/>
            <a:chOff x="1524000" y="2178792"/>
            <a:chExt cx="2620275" cy="2500419"/>
          </a:xfrm>
        </p:grpSpPr>
        <p:sp>
          <p:nvSpPr>
            <p:cNvPr id="27" name="Rectangle 26">
              <a:extLst>
                <a:ext uri="{FF2B5EF4-FFF2-40B4-BE49-F238E27FC236}">
                  <a16:creationId xmlns:a16="http://schemas.microsoft.com/office/drawing/2014/main" id="{CCA2F1B2-B98C-4F8C-9F5E-399E0829C763}"/>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CAD2B3-BE3A-418D-8468-A0C8AC2E242A}"/>
                </a:ext>
              </a:extLst>
            </p:cNvPr>
            <p:cNvSpPr txBox="1"/>
            <p:nvPr/>
          </p:nvSpPr>
          <p:spPr>
            <a:xfrm>
              <a:off x="1524000" y="3829748"/>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Simple</a:t>
              </a:r>
              <a:br>
                <a:rPr lang="en-US" sz="2000" dirty="0"/>
              </a:br>
              <a:r>
                <a:rPr lang="en-US" sz="2000" dirty="0"/>
                <a:t>configuration</a:t>
              </a:r>
            </a:p>
          </p:txBody>
        </p:sp>
        <p:pic>
          <p:nvPicPr>
            <p:cNvPr id="8" name="Graphic 7">
              <a:extLst>
                <a:ext uri="{FF2B5EF4-FFF2-40B4-BE49-F238E27FC236}">
                  <a16:creationId xmlns:a16="http://schemas.microsoft.com/office/drawing/2014/main" id="{E8485CC4-F924-4C65-A047-EB73CABFC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9036" y="2430427"/>
              <a:ext cx="1159413" cy="1159413"/>
            </a:xfrm>
            <a:prstGeom prst="rect">
              <a:avLst/>
            </a:prstGeom>
          </p:spPr>
        </p:pic>
      </p:grpSp>
      <p:grpSp>
        <p:nvGrpSpPr>
          <p:cNvPr id="2" name="Group 1">
            <a:extLst>
              <a:ext uri="{FF2B5EF4-FFF2-40B4-BE49-F238E27FC236}">
                <a16:creationId xmlns:a16="http://schemas.microsoft.com/office/drawing/2014/main" id="{D7BCF3E9-C17F-48FF-96E7-CD74997207A3}"/>
              </a:ext>
            </a:extLst>
          </p:cNvPr>
          <p:cNvGrpSpPr/>
          <p:nvPr/>
        </p:nvGrpSpPr>
        <p:grpSpPr>
          <a:xfrm>
            <a:off x="4785985" y="2178791"/>
            <a:ext cx="2620275" cy="2500419"/>
            <a:chOff x="4785985" y="2178791"/>
            <a:chExt cx="2620275" cy="2500419"/>
          </a:xfrm>
        </p:grpSpPr>
        <p:sp>
          <p:nvSpPr>
            <p:cNvPr id="18" name="Rectangle 17">
              <a:extLst>
                <a:ext uri="{FF2B5EF4-FFF2-40B4-BE49-F238E27FC236}">
                  <a16:creationId xmlns:a16="http://schemas.microsoft.com/office/drawing/2014/main" id="{DFF36BDE-CC30-455E-BFBE-D61F9C0A1BAD}"/>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BE9A6FC-8A1F-4394-9473-DD84194DF5C6}"/>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87848A35-9FDD-4253-A07B-294FA2192C85}"/>
                </a:ext>
              </a:extLst>
            </p:cNvPr>
            <p:cNvSpPr txBox="1"/>
            <p:nvPr/>
          </p:nvSpPr>
          <p:spPr>
            <a:xfrm>
              <a:off x="4785985" y="3829747"/>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Business process</a:t>
              </a:r>
              <a:br>
                <a:rPr lang="en-US" sz="2000" dirty="0"/>
              </a:br>
              <a:r>
                <a:rPr lang="en-US" sz="2000" dirty="0"/>
                <a:t>automation</a:t>
              </a:r>
              <a:endParaRPr lang="LID4096" sz="2000" dirty="0"/>
            </a:p>
          </p:txBody>
        </p:sp>
        <p:pic>
          <p:nvPicPr>
            <p:cNvPr id="32" name="Graphic 31" descr="Robot">
              <a:extLst>
                <a:ext uri="{FF2B5EF4-FFF2-40B4-BE49-F238E27FC236}">
                  <a16:creationId xmlns:a16="http://schemas.microsoft.com/office/drawing/2014/main" id="{78796B1F-714E-4DF4-8E00-29AE205CBC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4143" y="2300112"/>
              <a:ext cx="1462755" cy="1462755"/>
            </a:xfrm>
            <a:prstGeom prst="rect">
              <a:avLst/>
            </a:prstGeom>
          </p:spPr>
        </p:pic>
      </p:grpSp>
      <p:grpSp>
        <p:nvGrpSpPr>
          <p:cNvPr id="3" name="Group 2">
            <a:extLst>
              <a:ext uri="{FF2B5EF4-FFF2-40B4-BE49-F238E27FC236}">
                <a16:creationId xmlns:a16="http://schemas.microsoft.com/office/drawing/2014/main" id="{8FB61ECD-28E7-4DA4-B3C9-13D260092EA3}"/>
              </a:ext>
            </a:extLst>
          </p:cNvPr>
          <p:cNvGrpSpPr/>
          <p:nvPr/>
        </p:nvGrpSpPr>
        <p:grpSpPr>
          <a:xfrm>
            <a:off x="8047725" y="2178790"/>
            <a:ext cx="2620275" cy="2500419"/>
            <a:chOff x="8047725" y="2178790"/>
            <a:chExt cx="2620275" cy="2500419"/>
          </a:xfrm>
        </p:grpSpPr>
        <p:sp>
          <p:nvSpPr>
            <p:cNvPr id="23" name="Rectangle 22">
              <a:extLst>
                <a:ext uri="{FF2B5EF4-FFF2-40B4-BE49-F238E27FC236}">
                  <a16:creationId xmlns:a16="http://schemas.microsoft.com/office/drawing/2014/main" id="{7096BE16-FE6B-450B-B619-05AF9D415886}"/>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2DDCF328-87A4-48CE-913F-04DED9F07478}"/>
                </a:ext>
              </a:extLst>
            </p:cNvPr>
            <p:cNvSpPr txBox="1"/>
            <p:nvPr/>
          </p:nvSpPr>
          <p:spPr>
            <a:xfrm>
              <a:off x="8047725" y="3829746"/>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Deep integration via API’s</a:t>
              </a:r>
            </a:p>
          </p:txBody>
        </p:sp>
        <p:sp>
          <p:nvSpPr>
            <p:cNvPr id="34" name="Freeform 122">
              <a:extLst>
                <a:ext uri="{FF2B5EF4-FFF2-40B4-BE49-F238E27FC236}">
                  <a16:creationId xmlns:a16="http://schemas.microsoft.com/office/drawing/2014/main" id="{0EA38E88-5FC7-43F4-A5B9-4FDEE37E3923}"/>
                </a:ext>
              </a:extLst>
            </p:cNvPr>
            <p:cNvSpPr>
              <a:spLocks noChangeAspect="1" noEditPoints="1"/>
            </p:cNvSpPr>
            <p:nvPr/>
          </p:nvSpPr>
          <p:spPr bwMode="auto">
            <a:xfrm>
              <a:off x="8597705"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D2D2D2"/>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1009283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2"/>
                                        </p:tgtEl>
                                      </p:cBhvr>
                                    </p:animEffect>
                                    <p:animScale>
                                      <p:cBhvr>
                                        <p:cTn id="7"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EAFC3002-EA9D-4B5C-9581-92488642C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200" y="1015836"/>
            <a:ext cx="3985206" cy="2654859"/>
          </a:xfrm>
          <a:prstGeom prst="rect">
            <a:avLst/>
          </a:prstGeom>
          <a:ln>
            <a:noFill/>
          </a:ln>
          <a:effectLst>
            <a:outerShdw blurRad="190500" dist="38100" dir="2700000" algn="tl" rotWithShape="0">
              <a:prstClr val="black">
                <a:alpha val="40000"/>
              </a:prstClr>
            </a:outerShdw>
          </a:effectLst>
        </p:spPr>
      </p:pic>
      <p:pic>
        <p:nvPicPr>
          <p:cNvPr id="7" name="Picture 6" descr="A screenshot of a cell phone&#10;&#10;Description automatically generated">
            <a:extLst>
              <a:ext uri="{FF2B5EF4-FFF2-40B4-BE49-F238E27FC236}">
                <a16:creationId xmlns:a16="http://schemas.microsoft.com/office/drawing/2014/main" id="{464513B7-76F1-4546-BFA0-581B7C6A42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012" y="2972783"/>
            <a:ext cx="4167376" cy="2776217"/>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1EAB9E0C-99EF-4213-9650-04C4A26D3BF2}"/>
              </a:ext>
            </a:extLst>
          </p:cNvPr>
          <p:cNvSpPr>
            <a:spLocks noGrp="1"/>
          </p:cNvSpPr>
          <p:nvPr>
            <p:ph type="body" sz="quarter" idx="17"/>
          </p:nvPr>
        </p:nvSpPr>
        <p:spPr>
          <a:xfrm>
            <a:off x="602307" y="622002"/>
            <a:ext cx="4164013" cy="3574825"/>
          </a:xfrm>
        </p:spPr>
        <p:txBody>
          <a:bodyPr/>
          <a:lstStyle/>
          <a:p>
            <a:r>
              <a:rPr lang="en-US" dirty="0"/>
              <a:t>List rules</a:t>
            </a:r>
          </a:p>
          <a:p>
            <a:pPr lvl="1"/>
            <a:r>
              <a:rPr lang="en-US" dirty="0"/>
              <a:t>Trigger a notification based upon rules. Notify someone when:</a:t>
            </a:r>
          </a:p>
          <a:p>
            <a:pPr marL="171450" lvl="2" indent="-171450">
              <a:buFont typeface="Arial" panose="020B0604020202020204" pitchFamily="34" charset="0"/>
              <a:buChar char="•"/>
            </a:pPr>
            <a:r>
              <a:rPr lang="en-US" dirty="0"/>
              <a:t>A column changes</a:t>
            </a:r>
          </a:p>
          <a:p>
            <a:pPr marL="171450" lvl="2" indent="-171450">
              <a:buFont typeface="Arial" panose="020B0604020202020204" pitchFamily="34" charset="0"/>
              <a:buChar char="•"/>
            </a:pPr>
            <a:r>
              <a:rPr lang="en-US" dirty="0"/>
              <a:t>A column value changes</a:t>
            </a:r>
          </a:p>
          <a:p>
            <a:pPr marL="171450" lvl="2" indent="-171450">
              <a:buFont typeface="Arial" panose="020B0604020202020204" pitchFamily="34" charset="0"/>
              <a:buChar char="•"/>
            </a:pPr>
            <a:r>
              <a:rPr lang="en-US" dirty="0"/>
              <a:t>A new item is created</a:t>
            </a:r>
          </a:p>
          <a:p>
            <a:pPr marL="171450" lvl="2" indent="-171450">
              <a:buFont typeface="Arial" panose="020B0604020202020204" pitchFamily="34" charset="0"/>
              <a:buChar char="•"/>
            </a:pPr>
            <a:r>
              <a:rPr lang="en-US" dirty="0"/>
              <a:t>An item is deleted</a:t>
            </a:r>
          </a:p>
          <a:p>
            <a:pPr lvl="1"/>
            <a:r>
              <a:rPr lang="en-US" dirty="0"/>
              <a:t>Resources</a:t>
            </a:r>
          </a:p>
          <a:p>
            <a:pPr lvl="2"/>
            <a:r>
              <a:rPr lang="en-US" dirty="0">
                <a:solidFill>
                  <a:srgbClr val="008575"/>
                </a:solidFill>
                <a:hlinkClick r:id="rId4">
                  <a:extLst>
                    <a:ext uri="{A12FA001-AC4F-418D-AE19-62706E023703}">
                      <ahyp:hlinkClr xmlns:ahyp="http://schemas.microsoft.com/office/drawing/2018/hyperlinkcolor" val="tx"/>
                    </a:ext>
                  </a:extLst>
                </a:hlinkClick>
              </a:rPr>
              <a:t>Microsoft Lists Resource Center</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Create a rule to automate a list</a:t>
            </a:r>
            <a:endParaRPr lang="en-US" dirty="0">
              <a:solidFill>
                <a:srgbClr val="008575"/>
              </a:solidFill>
            </a:endParaRPr>
          </a:p>
        </p:txBody>
      </p:sp>
    </p:spTree>
    <p:extLst>
      <p:ext uri="{BB962C8B-B14F-4D97-AF65-F5344CB8AC3E}">
        <p14:creationId xmlns:p14="http://schemas.microsoft.com/office/powerpoint/2010/main" val="28454412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88DC47-016C-46FF-80A4-4B3594D78342}"/>
              </a:ext>
            </a:extLst>
          </p:cNvPr>
          <p:cNvPicPr>
            <a:picLocks noChangeAspect="1"/>
          </p:cNvPicPr>
          <p:nvPr/>
        </p:nvPicPr>
        <p:blipFill>
          <a:blip r:embed="rId2"/>
          <a:stretch>
            <a:fillRect/>
          </a:stretch>
        </p:blipFill>
        <p:spPr>
          <a:xfrm>
            <a:off x="6942630" y="681038"/>
            <a:ext cx="4666757" cy="2625209"/>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864DA696-5E68-4617-8B39-56B84C5470A8}"/>
              </a:ext>
            </a:extLst>
          </p:cNvPr>
          <p:cNvSpPr>
            <a:spLocks noGrp="1"/>
          </p:cNvSpPr>
          <p:nvPr>
            <p:ph type="body" sz="quarter" idx="17"/>
          </p:nvPr>
        </p:nvSpPr>
        <p:spPr>
          <a:xfrm>
            <a:off x="584200" y="585788"/>
            <a:ext cx="4164013" cy="4241161"/>
          </a:xfrm>
        </p:spPr>
        <p:txBody>
          <a:bodyPr/>
          <a:lstStyle/>
          <a:p>
            <a:r>
              <a:rPr lang="en-US" dirty="0"/>
              <a:t>Power Automate integration</a:t>
            </a:r>
          </a:p>
          <a:p>
            <a:pPr lvl="1"/>
            <a:r>
              <a:rPr lang="en-US" dirty="0"/>
              <a:t>Enable business processes on top of lists &amp; libraries via the SharePoint Connector</a:t>
            </a:r>
          </a:p>
          <a:p>
            <a:pPr marL="171450" lvl="2" indent="-171450">
              <a:buFont typeface="Arial" panose="020B0604020202020204" pitchFamily="34" charset="0"/>
              <a:buChar char="•"/>
            </a:pPr>
            <a:r>
              <a:rPr lang="en-US" dirty="0"/>
              <a:t>Reminders on date columns</a:t>
            </a:r>
          </a:p>
          <a:p>
            <a:pPr marL="171450" lvl="2" indent="-171450">
              <a:buFont typeface="Arial" panose="020B0604020202020204" pitchFamily="34" charset="0"/>
              <a:buChar char="•"/>
            </a:pPr>
            <a:r>
              <a:rPr lang="en-US" dirty="0"/>
              <a:t>Sign-off, content and page approvals</a:t>
            </a:r>
          </a:p>
          <a:p>
            <a:pPr marL="171450" lvl="2" indent="-171450">
              <a:buFont typeface="Arial" panose="020B0604020202020204" pitchFamily="34" charset="0"/>
              <a:buChar char="•"/>
            </a:pPr>
            <a:r>
              <a:rPr lang="en-US" dirty="0"/>
              <a:t>Your custom business process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Microsoft Lists Resource Center</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SharePoint Power Automate Connector</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Power Platform samples</a:t>
            </a:r>
            <a:endParaRPr lang="en-US" dirty="0">
              <a:solidFill>
                <a:srgbClr val="008575"/>
              </a:solidFill>
            </a:endParaRPr>
          </a:p>
          <a:p>
            <a:pPr lvl="2"/>
            <a:endParaRPr lang="en-US" dirty="0">
              <a:solidFill>
                <a:srgbClr val="008575"/>
              </a:solidFill>
            </a:endParaRPr>
          </a:p>
        </p:txBody>
      </p:sp>
      <p:pic>
        <p:nvPicPr>
          <p:cNvPr id="9" name="Picture 8">
            <a:extLst>
              <a:ext uri="{FF2B5EF4-FFF2-40B4-BE49-F238E27FC236}">
                <a16:creationId xmlns:a16="http://schemas.microsoft.com/office/drawing/2014/main" id="{A751A1CE-2B0C-4D8A-942D-DAA4AE62DB1A}"/>
              </a:ext>
            </a:extLst>
          </p:cNvPr>
          <p:cNvPicPr>
            <a:picLocks noChangeAspect="1"/>
          </p:cNvPicPr>
          <p:nvPr/>
        </p:nvPicPr>
        <p:blipFill rotWithShape="1">
          <a:blip r:embed="rId6"/>
          <a:srcRect l="905" t="450" r="562" b="1352"/>
          <a:stretch/>
        </p:blipFill>
        <p:spPr>
          <a:xfrm>
            <a:off x="5918200" y="2412047"/>
            <a:ext cx="2752676" cy="3055895"/>
          </a:xfrm>
          <a:prstGeom prst="rect">
            <a:avLst/>
          </a:prstGeom>
          <a:ln>
            <a:noFill/>
          </a:ln>
          <a:effectLst>
            <a:outerShdw blurRad="190500" dist="38100" dir="2700000" algn="tl" rotWithShape="0">
              <a:prstClr val="black">
                <a:alpha val="40000"/>
              </a:prstClr>
            </a:outerShdw>
          </a:effectLst>
        </p:spPr>
      </p:pic>
      <p:pic>
        <p:nvPicPr>
          <p:cNvPr id="10" name="Picture 9">
            <a:extLst>
              <a:ext uri="{FF2B5EF4-FFF2-40B4-BE49-F238E27FC236}">
                <a16:creationId xmlns:a16="http://schemas.microsoft.com/office/drawing/2014/main" id="{60096208-E735-42B2-81F0-E1594AA0D6F0}"/>
              </a:ext>
            </a:extLst>
          </p:cNvPr>
          <p:cNvPicPr>
            <a:picLocks noChangeAspect="1"/>
          </p:cNvPicPr>
          <p:nvPr/>
        </p:nvPicPr>
        <p:blipFill rotWithShape="1">
          <a:blip r:embed="rId7"/>
          <a:srcRect l="599" t="1071" r="526" b="1077"/>
          <a:stretch/>
        </p:blipFill>
        <p:spPr>
          <a:xfrm>
            <a:off x="8123296" y="3099038"/>
            <a:ext cx="2809530" cy="3093800"/>
          </a:xfrm>
          <a:prstGeom prst="rect">
            <a:avLst/>
          </a:prstGeom>
          <a:ln>
            <a:noFill/>
          </a:ln>
          <a:effectLst>
            <a:outerShdw blurRad="190500" dist="38100" dir="2700000" algn="tl" rotWithShape="0">
              <a:prstClr val="black">
                <a:alpha val="40000"/>
              </a:prstClr>
            </a:outerShdw>
          </a:effectLst>
        </p:spPr>
      </p:pic>
    </p:spTree>
    <p:extLst>
      <p:ext uri="{BB962C8B-B14F-4D97-AF65-F5344CB8AC3E}">
        <p14:creationId xmlns:p14="http://schemas.microsoft.com/office/powerpoint/2010/main" val="11976516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4A21B11-9FCA-466E-8CB4-E2404C283666}"/>
              </a:ext>
            </a:extLst>
          </p:cNvPr>
          <p:cNvGrpSpPr/>
          <p:nvPr/>
        </p:nvGrpSpPr>
        <p:grpSpPr>
          <a:xfrm>
            <a:off x="1524000" y="2178792"/>
            <a:ext cx="2620275" cy="2500419"/>
            <a:chOff x="1524000" y="2178792"/>
            <a:chExt cx="2620275" cy="2500419"/>
          </a:xfrm>
        </p:grpSpPr>
        <p:sp>
          <p:nvSpPr>
            <p:cNvPr id="27" name="Rectangle 26">
              <a:extLst>
                <a:ext uri="{FF2B5EF4-FFF2-40B4-BE49-F238E27FC236}">
                  <a16:creationId xmlns:a16="http://schemas.microsoft.com/office/drawing/2014/main" id="{CCA2F1B2-B98C-4F8C-9F5E-399E0829C763}"/>
                </a:ext>
              </a:extLst>
            </p:cNvPr>
            <p:cNvSpPr/>
            <p:nvPr/>
          </p:nvSpPr>
          <p:spPr bwMode="auto">
            <a:xfrm>
              <a:off x="1524000" y="2178792"/>
              <a:ext cx="2620274" cy="25004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CAD2B3-BE3A-418D-8468-A0C8AC2E242A}"/>
                </a:ext>
              </a:extLst>
            </p:cNvPr>
            <p:cNvSpPr txBox="1"/>
            <p:nvPr/>
          </p:nvSpPr>
          <p:spPr>
            <a:xfrm>
              <a:off x="1524000" y="3829748"/>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Simple</a:t>
              </a:r>
              <a:br>
                <a:rPr lang="en-US" sz="2000" dirty="0"/>
              </a:br>
              <a:r>
                <a:rPr lang="en-US" sz="2000" dirty="0"/>
                <a:t>configuration</a:t>
              </a:r>
            </a:p>
          </p:txBody>
        </p:sp>
        <p:pic>
          <p:nvPicPr>
            <p:cNvPr id="8" name="Graphic 7">
              <a:extLst>
                <a:ext uri="{FF2B5EF4-FFF2-40B4-BE49-F238E27FC236}">
                  <a16:creationId xmlns:a16="http://schemas.microsoft.com/office/drawing/2014/main" id="{E8485CC4-F924-4C65-A047-EB73CABFC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9036" y="2430427"/>
              <a:ext cx="1159413" cy="1159413"/>
            </a:xfrm>
            <a:prstGeom prst="rect">
              <a:avLst/>
            </a:prstGeom>
          </p:spPr>
        </p:pic>
      </p:grpSp>
      <p:grpSp>
        <p:nvGrpSpPr>
          <p:cNvPr id="2" name="Group 1">
            <a:extLst>
              <a:ext uri="{FF2B5EF4-FFF2-40B4-BE49-F238E27FC236}">
                <a16:creationId xmlns:a16="http://schemas.microsoft.com/office/drawing/2014/main" id="{D7BCF3E9-C17F-48FF-96E7-CD74997207A3}"/>
              </a:ext>
            </a:extLst>
          </p:cNvPr>
          <p:cNvGrpSpPr/>
          <p:nvPr/>
        </p:nvGrpSpPr>
        <p:grpSpPr>
          <a:xfrm>
            <a:off x="4785985" y="2178791"/>
            <a:ext cx="2620275" cy="2500419"/>
            <a:chOff x="4785985" y="2178791"/>
            <a:chExt cx="2620275" cy="2500419"/>
          </a:xfrm>
        </p:grpSpPr>
        <p:sp>
          <p:nvSpPr>
            <p:cNvPr id="18" name="Rectangle 17">
              <a:extLst>
                <a:ext uri="{FF2B5EF4-FFF2-40B4-BE49-F238E27FC236}">
                  <a16:creationId xmlns:a16="http://schemas.microsoft.com/office/drawing/2014/main" id="{DFF36BDE-CC30-455E-BFBE-D61F9C0A1BAD}"/>
                </a:ext>
              </a:extLst>
            </p:cNvPr>
            <p:cNvSpPr/>
            <p:nvPr/>
          </p:nvSpPr>
          <p:spPr bwMode="auto">
            <a:xfrm>
              <a:off x="4785985" y="2178791"/>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BE9A6FC-8A1F-4394-9473-DD84194DF5C6}"/>
                </a:ext>
              </a:extLst>
            </p:cNvPr>
            <p:cNvSpPr/>
            <p:nvPr/>
          </p:nvSpPr>
          <p:spPr bwMode="auto">
            <a:xfrm>
              <a:off x="5607432" y="2889751"/>
              <a:ext cx="578242" cy="5208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lumMod val="50000"/>
                    <a:lumOff val="50000"/>
                  </a:prst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87848A35-9FDD-4253-A07B-294FA2192C85}"/>
                </a:ext>
              </a:extLst>
            </p:cNvPr>
            <p:cNvSpPr txBox="1"/>
            <p:nvPr/>
          </p:nvSpPr>
          <p:spPr>
            <a:xfrm>
              <a:off x="4785985" y="3829747"/>
              <a:ext cx="2620275" cy="849463"/>
            </a:xfrm>
            <a:prstGeom prst="rect">
              <a:avLst/>
            </a:prstGeom>
            <a:solidFill>
              <a:srgbClr val="D2D2D2"/>
            </a:solidFill>
          </p:spPr>
          <p:txBody>
            <a:bodyPr wrap="square" lIns="182880" tIns="146304" rIns="182880" bIns="146304" rtlCol="0">
              <a:spAutoFit/>
            </a:bodyPr>
            <a:lstStyle/>
            <a:p>
              <a:pPr algn="ctr">
                <a:lnSpc>
                  <a:spcPct val="90000"/>
                </a:lnSpc>
                <a:spcAft>
                  <a:spcPts val="600"/>
                </a:spcAft>
              </a:pPr>
              <a:r>
                <a:rPr lang="en-US" sz="2000" dirty="0"/>
                <a:t>Business process</a:t>
              </a:r>
              <a:br>
                <a:rPr lang="en-US" sz="2000" dirty="0"/>
              </a:br>
              <a:r>
                <a:rPr lang="en-US" sz="2000" dirty="0"/>
                <a:t>automation</a:t>
              </a:r>
              <a:endParaRPr lang="LID4096" sz="2000" dirty="0"/>
            </a:p>
          </p:txBody>
        </p:sp>
        <p:pic>
          <p:nvPicPr>
            <p:cNvPr id="32" name="Graphic 31" descr="Robot">
              <a:extLst>
                <a:ext uri="{FF2B5EF4-FFF2-40B4-BE49-F238E27FC236}">
                  <a16:creationId xmlns:a16="http://schemas.microsoft.com/office/drawing/2014/main" id="{78796B1F-714E-4DF4-8E00-29AE205CBC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74143" y="2300112"/>
              <a:ext cx="1462755" cy="1462755"/>
            </a:xfrm>
            <a:prstGeom prst="rect">
              <a:avLst/>
            </a:prstGeom>
          </p:spPr>
        </p:pic>
      </p:grpSp>
      <p:grpSp>
        <p:nvGrpSpPr>
          <p:cNvPr id="3" name="Group 2">
            <a:extLst>
              <a:ext uri="{FF2B5EF4-FFF2-40B4-BE49-F238E27FC236}">
                <a16:creationId xmlns:a16="http://schemas.microsoft.com/office/drawing/2014/main" id="{8FB61ECD-28E7-4DA4-B3C9-13D260092EA3}"/>
              </a:ext>
            </a:extLst>
          </p:cNvPr>
          <p:cNvGrpSpPr/>
          <p:nvPr/>
        </p:nvGrpSpPr>
        <p:grpSpPr>
          <a:xfrm>
            <a:off x="8047725" y="2178790"/>
            <a:ext cx="2620275" cy="2500419"/>
            <a:chOff x="8047725" y="2178790"/>
            <a:chExt cx="2620275" cy="2500419"/>
          </a:xfrm>
        </p:grpSpPr>
        <p:sp>
          <p:nvSpPr>
            <p:cNvPr id="23" name="Rectangle 22">
              <a:extLst>
                <a:ext uri="{FF2B5EF4-FFF2-40B4-BE49-F238E27FC236}">
                  <a16:creationId xmlns:a16="http://schemas.microsoft.com/office/drawing/2014/main" id="{7096BE16-FE6B-450B-B619-05AF9D415886}"/>
                </a:ext>
              </a:extLst>
            </p:cNvPr>
            <p:cNvSpPr/>
            <p:nvPr/>
          </p:nvSpPr>
          <p:spPr bwMode="auto">
            <a:xfrm>
              <a:off x="8047725" y="2178790"/>
              <a:ext cx="2620274" cy="2500419"/>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LID4096"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2DDCF328-87A4-48CE-913F-04DED9F07478}"/>
                </a:ext>
              </a:extLst>
            </p:cNvPr>
            <p:cNvSpPr txBox="1"/>
            <p:nvPr/>
          </p:nvSpPr>
          <p:spPr>
            <a:xfrm>
              <a:off x="8047725" y="3829746"/>
              <a:ext cx="2620275" cy="849463"/>
            </a:xfrm>
            <a:prstGeom prst="rect">
              <a:avLst/>
            </a:prstGeom>
            <a:solidFill>
              <a:srgbClr val="008575"/>
            </a:solidFill>
          </p:spPr>
          <p:txBody>
            <a:bodyPr wrap="square" lIns="182880" tIns="146304" rIns="182880" bIns="146304" rtlCol="0">
              <a:spAutoFit/>
            </a:bodyPr>
            <a:lstStyle/>
            <a:p>
              <a:pPr algn="ctr">
                <a:lnSpc>
                  <a:spcPct val="90000"/>
                </a:lnSpc>
                <a:spcAft>
                  <a:spcPts val="600"/>
                </a:spcAft>
              </a:pPr>
              <a:r>
                <a:rPr lang="en-US" sz="2000" dirty="0"/>
                <a:t>Deep integration via API’s</a:t>
              </a:r>
            </a:p>
          </p:txBody>
        </p:sp>
        <p:sp>
          <p:nvSpPr>
            <p:cNvPr id="34" name="Freeform 122">
              <a:extLst>
                <a:ext uri="{FF2B5EF4-FFF2-40B4-BE49-F238E27FC236}">
                  <a16:creationId xmlns:a16="http://schemas.microsoft.com/office/drawing/2014/main" id="{0EA38E88-5FC7-43F4-A5B9-4FDEE37E3923}"/>
                </a:ext>
              </a:extLst>
            </p:cNvPr>
            <p:cNvSpPr>
              <a:spLocks noChangeAspect="1" noEditPoints="1"/>
            </p:cNvSpPr>
            <p:nvPr/>
          </p:nvSpPr>
          <p:spPr bwMode="auto">
            <a:xfrm>
              <a:off x="8597705" y="2390467"/>
              <a:ext cx="1284754" cy="1236975"/>
            </a:xfrm>
            <a:custGeom>
              <a:avLst/>
              <a:gdLst>
                <a:gd name="T0" fmla="*/ 57 w 215"/>
                <a:gd name="T1" fmla="*/ 80 h 222"/>
                <a:gd name="T2" fmla="*/ 64 w 215"/>
                <a:gd name="T3" fmla="*/ 118 h 222"/>
                <a:gd name="T4" fmla="*/ 33 w 215"/>
                <a:gd name="T5" fmla="*/ 139 h 222"/>
                <a:gd name="T6" fmla="*/ 2 w 215"/>
                <a:gd name="T7" fmla="*/ 118 h 222"/>
                <a:gd name="T8" fmla="*/ 9 w 215"/>
                <a:gd name="T9" fmla="*/ 80 h 222"/>
                <a:gd name="T10" fmla="*/ 33 w 215"/>
                <a:gd name="T11" fmla="*/ 125 h 222"/>
                <a:gd name="T12" fmla="*/ 52 w 215"/>
                <a:gd name="T13" fmla="*/ 112 h 222"/>
                <a:gd name="T14" fmla="*/ 48 w 215"/>
                <a:gd name="T15" fmla="*/ 90 h 222"/>
                <a:gd name="T16" fmla="*/ 25 w 215"/>
                <a:gd name="T17" fmla="*/ 85 h 222"/>
                <a:gd name="T18" fmla="*/ 13 w 215"/>
                <a:gd name="T19" fmla="*/ 104 h 222"/>
                <a:gd name="T20" fmla="*/ 25 w 215"/>
                <a:gd name="T21" fmla="*/ 124 h 222"/>
                <a:gd name="T22" fmla="*/ 203 w 215"/>
                <a:gd name="T23" fmla="*/ 141 h 222"/>
                <a:gd name="T24" fmla="*/ 215 w 215"/>
                <a:gd name="T25" fmla="*/ 174 h 222"/>
                <a:gd name="T26" fmla="*/ 187 w 215"/>
                <a:gd name="T27" fmla="*/ 218 h 222"/>
                <a:gd name="T28" fmla="*/ 135 w 215"/>
                <a:gd name="T29" fmla="*/ 208 h 222"/>
                <a:gd name="T30" fmla="*/ 122 w 215"/>
                <a:gd name="T31" fmla="*/ 164 h 222"/>
                <a:gd name="T32" fmla="*/ 84 w 215"/>
                <a:gd name="T33" fmla="*/ 124 h 222"/>
                <a:gd name="T34" fmla="*/ 98 w 215"/>
                <a:gd name="T35" fmla="*/ 60 h 222"/>
                <a:gd name="T36" fmla="*/ 145 w 215"/>
                <a:gd name="T37" fmla="*/ 42 h 222"/>
                <a:gd name="T38" fmla="*/ 151 w 215"/>
                <a:gd name="T39" fmla="*/ 22 h 222"/>
                <a:gd name="T40" fmla="*/ 182 w 215"/>
                <a:gd name="T41" fmla="*/ 0 h 222"/>
                <a:gd name="T42" fmla="*/ 213 w 215"/>
                <a:gd name="T43" fmla="*/ 22 h 222"/>
                <a:gd name="T44" fmla="*/ 209 w 215"/>
                <a:gd name="T45" fmla="*/ 56 h 222"/>
                <a:gd name="T46" fmla="*/ 199 w 215"/>
                <a:gd name="T47" fmla="*/ 85 h 222"/>
                <a:gd name="T48" fmla="*/ 195 w 215"/>
                <a:gd name="T49" fmla="*/ 134 h 222"/>
                <a:gd name="T50" fmla="*/ 172 w 215"/>
                <a:gd name="T51" fmla="*/ 51 h 222"/>
                <a:gd name="T52" fmla="*/ 182 w 215"/>
                <a:gd name="T53" fmla="*/ 56 h 222"/>
                <a:gd name="T54" fmla="*/ 200 w 215"/>
                <a:gd name="T55" fmla="*/ 43 h 222"/>
                <a:gd name="T56" fmla="*/ 196 w 215"/>
                <a:gd name="T57" fmla="*/ 20 h 222"/>
                <a:gd name="T58" fmla="*/ 174 w 215"/>
                <a:gd name="T59" fmla="*/ 16 h 222"/>
                <a:gd name="T60" fmla="*/ 161 w 215"/>
                <a:gd name="T61" fmla="*/ 35 h 222"/>
                <a:gd name="T62" fmla="*/ 103 w 215"/>
                <a:gd name="T63" fmla="*/ 133 h 222"/>
                <a:gd name="T64" fmla="*/ 144 w 215"/>
                <a:gd name="T65" fmla="*/ 132 h 222"/>
                <a:gd name="T66" fmla="*/ 187 w 215"/>
                <a:gd name="T67" fmla="*/ 116 h 222"/>
                <a:gd name="T68" fmla="*/ 173 w 215"/>
                <a:gd name="T69" fmla="*/ 68 h 222"/>
                <a:gd name="T70" fmla="*/ 157 w 215"/>
                <a:gd name="T71" fmla="*/ 59 h 222"/>
                <a:gd name="T72" fmla="*/ 123 w 215"/>
                <a:gd name="T73" fmla="*/ 60 h 222"/>
                <a:gd name="T74" fmla="*/ 94 w 215"/>
                <a:gd name="T75" fmla="*/ 104 h 222"/>
                <a:gd name="T76" fmla="*/ 192 w 215"/>
                <a:gd name="T77" fmla="*/ 198 h 222"/>
                <a:gd name="T78" fmla="*/ 199 w 215"/>
                <a:gd name="T79" fmla="*/ 160 h 222"/>
                <a:gd name="T80" fmla="*/ 167 w 215"/>
                <a:gd name="T81" fmla="*/ 139 h 222"/>
                <a:gd name="T82" fmla="*/ 137 w 215"/>
                <a:gd name="T83" fmla="*/ 161 h 222"/>
                <a:gd name="T84" fmla="*/ 144 w 215"/>
                <a:gd name="T85" fmla="*/ 19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5" h="222">
                  <a:moveTo>
                    <a:pt x="33" y="70"/>
                  </a:moveTo>
                  <a:cubicBezTo>
                    <a:pt x="38" y="70"/>
                    <a:pt x="42" y="71"/>
                    <a:pt x="46" y="72"/>
                  </a:cubicBezTo>
                  <a:cubicBezTo>
                    <a:pt x="50" y="74"/>
                    <a:pt x="54" y="77"/>
                    <a:pt x="57" y="80"/>
                  </a:cubicBezTo>
                  <a:cubicBezTo>
                    <a:pt x="60" y="83"/>
                    <a:pt x="63" y="87"/>
                    <a:pt x="64" y="91"/>
                  </a:cubicBezTo>
                  <a:cubicBezTo>
                    <a:pt x="66" y="95"/>
                    <a:pt x="67" y="100"/>
                    <a:pt x="67" y="104"/>
                  </a:cubicBezTo>
                  <a:cubicBezTo>
                    <a:pt x="67" y="109"/>
                    <a:pt x="66" y="114"/>
                    <a:pt x="64" y="118"/>
                  </a:cubicBezTo>
                  <a:cubicBezTo>
                    <a:pt x="63" y="122"/>
                    <a:pt x="60" y="126"/>
                    <a:pt x="57" y="129"/>
                  </a:cubicBezTo>
                  <a:cubicBezTo>
                    <a:pt x="54" y="132"/>
                    <a:pt x="50" y="135"/>
                    <a:pt x="46" y="136"/>
                  </a:cubicBezTo>
                  <a:cubicBezTo>
                    <a:pt x="42" y="138"/>
                    <a:pt x="38" y="139"/>
                    <a:pt x="33" y="139"/>
                  </a:cubicBezTo>
                  <a:cubicBezTo>
                    <a:pt x="29" y="139"/>
                    <a:pt x="24" y="138"/>
                    <a:pt x="20" y="136"/>
                  </a:cubicBezTo>
                  <a:cubicBezTo>
                    <a:pt x="16" y="135"/>
                    <a:pt x="13" y="132"/>
                    <a:pt x="9" y="129"/>
                  </a:cubicBezTo>
                  <a:cubicBezTo>
                    <a:pt x="6" y="126"/>
                    <a:pt x="4" y="122"/>
                    <a:pt x="2" y="118"/>
                  </a:cubicBezTo>
                  <a:cubicBezTo>
                    <a:pt x="0" y="114"/>
                    <a:pt x="0" y="109"/>
                    <a:pt x="0" y="104"/>
                  </a:cubicBezTo>
                  <a:cubicBezTo>
                    <a:pt x="0" y="100"/>
                    <a:pt x="0" y="95"/>
                    <a:pt x="2" y="91"/>
                  </a:cubicBezTo>
                  <a:cubicBezTo>
                    <a:pt x="4" y="87"/>
                    <a:pt x="6" y="83"/>
                    <a:pt x="9" y="80"/>
                  </a:cubicBezTo>
                  <a:cubicBezTo>
                    <a:pt x="13" y="77"/>
                    <a:pt x="16" y="74"/>
                    <a:pt x="20" y="72"/>
                  </a:cubicBezTo>
                  <a:cubicBezTo>
                    <a:pt x="24" y="71"/>
                    <a:pt x="29" y="70"/>
                    <a:pt x="33" y="70"/>
                  </a:cubicBezTo>
                  <a:close/>
                  <a:moveTo>
                    <a:pt x="33" y="125"/>
                  </a:moveTo>
                  <a:cubicBezTo>
                    <a:pt x="36" y="125"/>
                    <a:pt x="39" y="125"/>
                    <a:pt x="41" y="124"/>
                  </a:cubicBezTo>
                  <a:cubicBezTo>
                    <a:pt x="44" y="122"/>
                    <a:pt x="46" y="121"/>
                    <a:pt x="48" y="119"/>
                  </a:cubicBezTo>
                  <a:cubicBezTo>
                    <a:pt x="49" y="117"/>
                    <a:pt x="51" y="115"/>
                    <a:pt x="52" y="112"/>
                  </a:cubicBezTo>
                  <a:cubicBezTo>
                    <a:pt x="53" y="110"/>
                    <a:pt x="54" y="107"/>
                    <a:pt x="54" y="104"/>
                  </a:cubicBezTo>
                  <a:cubicBezTo>
                    <a:pt x="54" y="101"/>
                    <a:pt x="53" y="99"/>
                    <a:pt x="52" y="96"/>
                  </a:cubicBezTo>
                  <a:cubicBezTo>
                    <a:pt x="51" y="94"/>
                    <a:pt x="49" y="91"/>
                    <a:pt x="48" y="90"/>
                  </a:cubicBezTo>
                  <a:cubicBezTo>
                    <a:pt x="46" y="88"/>
                    <a:pt x="44" y="86"/>
                    <a:pt x="41" y="85"/>
                  </a:cubicBezTo>
                  <a:cubicBezTo>
                    <a:pt x="39" y="84"/>
                    <a:pt x="36" y="84"/>
                    <a:pt x="33" y="84"/>
                  </a:cubicBezTo>
                  <a:cubicBezTo>
                    <a:pt x="31" y="84"/>
                    <a:pt x="28" y="84"/>
                    <a:pt x="25" y="85"/>
                  </a:cubicBezTo>
                  <a:cubicBezTo>
                    <a:pt x="23" y="86"/>
                    <a:pt x="21" y="88"/>
                    <a:pt x="19" y="90"/>
                  </a:cubicBezTo>
                  <a:cubicBezTo>
                    <a:pt x="17" y="91"/>
                    <a:pt x="16" y="94"/>
                    <a:pt x="15" y="96"/>
                  </a:cubicBezTo>
                  <a:cubicBezTo>
                    <a:pt x="14" y="99"/>
                    <a:pt x="13" y="101"/>
                    <a:pt x="13" y="104"/>
                  </a:cubicBezTo>
                  <a:cubicBezTo>
                    <a:pt x="13" y="107"/>
                    <a:pt x="14" y="110"/>
                    <a:pt x="15" y="112"/>
                  </a:cubicBezTo>
                  <a:cubicBezTo>
                    <a:pt x="16" y="115"/>
                    <a:pt x="17" y="117"/>
                    <a:pt x="19" y="119"/>
                  </a:cubicBezTo>
                  <a:cubicBezTo>
                    <a:pt x="21" y="121"/>
                    <a:pt x="23" y="122"/>
                    <a:pt x="25" y="124"/>
                  </a:cubicBezTo>
                  <a:cubicBezTo>
                    <a:pt x="28" y="125"/>
                    <a:pt x="31" y="125"/>
                    <a:pt x="33" y="125"/>
                  </a:cubicBezTo>
                  <a:close/>
                  <a:moveTo>
                    <a:pt x="195" y="134"/>
                  </a:moveTo>
                  <a:cubicBezTo>
                    <a:pt x="198" y="136"/>
                    <a:pt x="201" y="138"/>
                    <a:pt x="203" y="141"/>
                  </a:cubicBezTo>
                  <a:cubicBezTo>
                    <a:pt x="206" y="144"/>
                    <a:pt x="208" y="147"/>
                    <a:pt x="210" y="151"/>
                  </a:cubicBezTo>
                  <a:cubicBezTo>
                    <a:pt x="212" y="154"/>
                    <a:pt x="213" y="158"/>
                    <a:pt x="214" y="162"/>
                  </a:cubicBezTo>
                  <a:cubicBezTo>
                    <a:pt x="215" y="166"/>
                    <a:pt x="215" y="170"/>
                    <a:pt x="215" y="174"/>
                  </a:cubicBezTo>
                  <a:cubicBezTo>
                    <a:pt x="215" y="180"/>
                    <a:pt x="214" y="187"/>
                    <a:pt x="212" y="193"/>
                  </a:cubicBezTo>
                  <a:cubicBezTo>
                    <a:pt x="209" y="198"/>
                    <a:pt x="206" y="204"/>
                    <a:pt x="202" y="208"/>
                  </a:cubicBezTo>
                  <a:cubicBezTo>
                    <a:pt x="197" y="212"/>
                    <a:pt x="192" y="216"/>
                    <a:pt x="187" y="218"/>
                  </a:cubicBezTo>
                  <a:cubicBezTo>
                    <a:pt x="181" y="221"/>
                    <a:pt x="175" y="222"/>
                    <a:pt x="168" y="222"/>
                  </a:cubicBezTo>
                  <a:cubicBezTo>
                    <a:pt x="162" y="222"/>
                    <a:pt x="156" y="221"/>
                    <a:pt x="150" y="218"/>
                  </a:cubicBezTo>
                  <a:cubicBezTo>
                    <a:pt x="144" y="216"/>
                    <a:pt x="139" y="212"/>
                    <a:pt x="135" y="208"/>
                  </a:cubicBezTo>
                  <a:cubicBezTo>
                    <a:pt x="130" y="204"/>
                    <a:pt x="127" y="198"/>
                    <a:pt x="125" y="193"/>
                  </a:cubicBezTo>
                  <a:cubicBezTo>
                    <a:pt x="122" y="187"/>
                    <a:pt x="121" y="180"/>
                    <a:pt x="121" y="174"/>
                  </a:cubicBezTo>
                  <a:cubicBezTo>
                    <a:pt x="121" y="170"/>
                    <a:pt x="121" y="167"/>
                    <a:pt x="122" y="164"/>
                  </a:cubicBezTo>
                  <a:cubicBezTo>
                    <a:pt x="116" y="161"/>
                    <a:pt x="110" y="158"/>
                    <a:pt x="105" y="155"/>
                  </a:cubicBezTo>
                  <a:cubicBezTo>
                    <a:pt x="100" y="151"/>
                    <a:pt x="96" y="146"/>
                    <a:pt x="92" y="141"/>
                  </a:cubicBezTo>
                  <a:cubicBezTo>
                    <a:pt x="88" y="136"/>
                    <a:pt x="86" y="130"/>
                    <a:pt x="84" y="124"/>
                  </a:cubicBezTo>
                  <a:cubicBezTo>
                    <a:pt x="82" y="118"/>
                    <a:pt x="81" y="111"/>
                    <a:pt x="81" y="104"/>
                  </a:cubicBezTo>
                  <a:cubicBezTo>
                    <a:pt x="81" y="96"/>
                    <a:pt x="82" y="88"/>
                    <a:pt x="85" y="80"/>
                  </a:cubicBezTo>
                  <a:cubicBezTo>
                    <a:pt x="89" y="72"/>
                    <a:pt x="93" y="66"/>
                    <a:pt x="98" y="60"/>
                  </a:cubicBezTo>
                  <a:cubicBezTo>
                    <a:pt x="104" y="55"/>
                    <a:pt x="110" y="50"/>
                    <a:pt x="118" y="47"/>
                  </a:cubicBezTo>
                  <a:cubicBezTo>
                    <a:pt x="125" y="44"/>
                    <a:pt x="133" y="42"/>
                    <a:pt x="141" y="42"/>
                  </a:cubicBezTo>
                  <a:cubicBezTo>
                    <a:pt x="142" y="42"/>
                    <a:pt x="144" y="42"/>
                    <a:pt x="145" y="42"/>
                  </a:cubicBezTo>
                  <a:cubicBezTo>
                    <a:pt x="146" y="42"/>
                    <a:pt x="148" y="42"/>
                    <a:pt x="149" y="42"/>
                  </a:cubicBezTo>
                  <a:cubicBezTo>
                    <a:pt x="148" y="40"/>
                    <a:pt x="148" y="37"/>
                    <a:pt x="148" y="35"/>
                  </a:cubicBezTo>
                  <a:cubicBezTo>
                    <a:pt x="148" y="30"/>
                    <a:pt x="149" y="26"/>
                    <a:pt x="151" y="22"/>
                  </a:cubicBezTo>
                  <a:cubicBezTo>
                    <a:pt x="152" y="17"/>
                    <a:pt x="155" y="14"/>
                    <a:pt x="158" y="11"/>
                  </a:cubicBezTo>
                  <a:cubicBezTo>
                    <a:pt x="161" y="7"/>
                    <a:pt x="164" y="5"/>
                    <a:pt x="169" y="3"/>
                  </a:cubicBezTo>
                  <a:cubicBezTo>
                    <a:pt x="173" y="1"/>
                    <a:pt x="177" y="0"/>
                    <a:pt x="182" y="0"/>
                  </a:cubicBezTo>
                  <a:cubicBezTo>
                    <a:pt x="186" y="0"/>
                    <a:pt x="191" y="1"/>
                    <a:pt x="195" y="3"/>
                  </a:cubicBezTo>
                  <a:cubicBezTo>
                    <a:pt x="199" y="5"/>
                    <a:pt x="202" y="7"/>
                    <a:pt x="205" y="11"/>
                  </a:cubicBezTo>
                  <a:cubicBezTo>
                    <a:pt x="208" y="14"/>
                    <a:pt x="211" y="17"/>
                    <a:pt x="213" y="22"/>
                  </a:cubicBezTo>
                  <a:cubicBezTo>
                    <a:pt x="214" y="26"/>
                    <a:pt x="215" y="30"/>
                    <a:pt x="215" y="35"/>
                  </a:cubicBezTo>
                  <a:cubicBezTo>
                    <a:pt x="215" y="39"/>
                    <a:pt x="215" y="43"/>
                    <a:pt x="214" y="46"/>
                  </a:cubicBezTo>
                  <a:cubicBezTo>
                    <a:pt x="212" y="50"/>
                    <a:pt x="211" y="53"/>
                    <a:pt x="209" y="56"/>
                  </a:cubicBezTo>
                  <a:cubicBezTo>
                    <a:pt x="206" y="59"/>
                    <a:pt x="204" y="61"/>
                    <a:pt x="201" y="64"/>
                  </a:cubicBezTo>
                  <a:cubicBezTo>
                    <a:pt x="198" y="66"/>
                    <a:pt x="194" y="67"/>
                    <a:pt x="191" y="68"/>
                  </a:cubicBezTo>
                  <a:cubicBezTo>
                    <a:pt x="194" y="74"/>
                    <a:pt x="197" y="79"/>
                    <a:pt x="199" y="85"/>
                  </a:cubicBezTo>
                  <a:cubicBezTo>
                    <a:pt x="201" y="92"/>
                    <a:pt x="202" y="98"/>
                    <a:pt x="202" y="104"/>
                  </a:cubicBezTo>
                  <a:cubicBezTo>
                    <a:pt x="202" y="109"/>
                    <a:pt x="201" y="115"/>
                    <a:pt x="200" y="119"/>
                  </a:cubicBezTo>
                  <a:cubicBezTo>
                    <a:pt x="199" y="124"/>
                    <a:pt x="197" y="129"/>
                    <a:pt x="195" y="134"/>
                  </a:cubicBezTo>
                  <a:close/>
                  <a:moveTo>
                    <a:pt x="161" y="35"/>
                  </a:moveTo>
                  <a:cubicBezTo>
                    <a:pt x="161" y="39"/>
                    <a:pt x="163" y="43"/>
                    <a:pt x="165" y="47"/>
                  </a:cubicBezTo>
                  <a:cubicBezTo>
                    <a:pt x="168" y="48"/>
                    <a:pt x="170" y="49"/>
                    <a:pt x="172" y="51"/>
                  </a:cubicBezTo>
                  <a:cubicBezTo>
                    <a:pt x="175" y="52"/>
                    <a:pt x="177" y="54"/>
                    <a:pt x="179" y="56"/>
                  </a:cubicBezTo>
                  <a:cubicBezTo>
                    <a:pt x="180" y="56"/>
                    <a:pt x="180" y="56"/>
                    <a:pt x="180" y="56"/>
                  </a:cubicBezTo>
                  <a:cubicBezTo>
                    <a:pt x="181" y="56"/>
                    <a:pt x="181" y="56"/>
                    <a:pt x="182" y="56"/>
                  </a:cubicBezTo>
                  <a:cubicBezTo>
                    <a:pt x="184" y="56"/>
                    <a:pt x="187" y="55"/>
                    <a:pt x="190" y="54"/>
                  </a:cubicBezTo>
                  <a:cubicBezTo>
                    <a:pt x="192" y="53"/>
                    <a:pt x="194" y="52"/>
                    <a:pt x="196" y="50"/>
                  </a:cubicBezTo>
                  <a:cubicBezTo>
                    <a:pt x="198" y="48"/>
                    <a:pt x="199" y="46"/>
                    <a:pt x="200" y="43"/>
                  </a:cubicBezTo>
                  <a:cubicBezTo>
                    <a:pt x="201" y="41"/>
                    <a:pt x="202" y="38"/>
                    <a:pt x="202" y="35"/>
                  </a:cubicBezTo>
                  <a:cubicBezTo>
                    <a:pt x="202" y="32"/>
                    <a:pt x="201" y="29"/>
                    <a:pt x="200" y="27"/>
                  </a:cubicBezTo>
                  <a:cubicBezTo>
                    <a:pt x="199" y="24"/>
                    <a:pt x="198" y="22"/>
                    <a:pt x="196" y="20"/>
                  </a:cubicBezTo>
                  <a:cubicBezTo>
                    <a:pt x="194" y="18"/>
                    <a:pt x="192" y="17"/>
                    <a:pt x="190" y="16"/>
                  </a:cubicBezTo>
                  <a:cubicBezTo>
                    <a:pt x="187" y="15"/>
                    <a:pt x="184" y="14"/>
                    <a:pt x="182" y="14"/>
                  </a:cubicBezTo>
                  <a:cubicBezTo>
                    <a:pt x="179" y="14"/>
                    <a:pt x="176" y="15"/>
                    <a:pt x="174" y="16"/>
                  </a:cubicBezTo>
                  <a:cubicBezTo>
                    <a:pt x="171" y="17"/>
                    <a:pt x="169" y="18"/>
                    <a:pt x="167" y="20"/>
                  </a:cubicBezTo>
                  <a:cubicBezTo>
                    <a:pt x="166" y="22"/>
                    <a:pt x="164" y="24"/>
                    <a:pt x="163" y="27"/>
                  </a:cubicBezTo>
                  <a:cubicBezTo>
                    <a:pt x="162" y="29"/>
                    <a:pt x="161" y="32"/>
                    <a:pt x="161" y="35"/>
                  </a:cubicBezTo>
                  <a:close/>
                  <a:moveTo>
                    <a:pt x="94" y="104"/>
                  </a:moveTo>
                  <a:cubicBezTo>
                    <a:pt x="94" y="110"/>
                    <a:pt x="95" y="115"/>
                    <a:pt x="96" y="119"/>
                  </a:cubicBezTo>
                  <a:cubicBezTo>
                    <a:pt x="98" y="124"/>
                    <a:pt x="100" y="129"/>
                    <a:pt x="103" y="133"/>
                  </a:cubicBezTo>
                  <a:cubicBezTo>
                    <a:pt x="106" y="137"/>
                    <a:pt x="109" y="141"/>
                    <a:pt x="113" y="144"/>
                  </a:cubicBezTo>
                  <a:cubicBezTo>
                    <a:pt x="117" y="147"/>
                    <a:pt x="122" y="149"/>
                    <a:pt x="127" y="151"/>
                  </a:cubicBezTo>
                  <a:cubicBezTo>
                    <a:pt x="131" y="143"/>
                    <a:pt x="137" y="136"/>
                    <a:pt x="144" y="132"/>
                  </a:cubicBezTo>
                  <a:cubicBezTo>
                    <a:pt x="151" y="127"/>
                    <a:pt x="159" y="125"/>
                    <a:pt x="168" y="125"/>
                  </a:cubicBezTo>
                  <a:cubicBezTo>
                    <a:pt x="173" y="125"/>
                    <a:pt x="178" y="126"/>
                    <a:pt x="183" y="127"/>
                  </a:cubicBezTo>
                  <a:cubicBezTo>
                    <a:pt x="185" y="124"/>
                    <a:pt x="186" y="120"/>
                    <a:pt x="187" y="116"/>
                  </a:cubicBezTo>
                  <a:cubicBezTo>
                    <a:pt x="188" y="112"/>
                    <a:pt x="188" y="108"/>
                    <a:pt x="188" y="104"/>
                  </a:cubicBezTo>
                  <a:cubicBezTo>
                    <a:pt x="188" y="97"/>
                    <a:pt x="187" y="91"/>
                    <a:pt x="184" y="85"/>
                  </a:cubicBezTo>
                  <a:cubicBezTo>
                    <a:pt x="182" y="79"/>
                    <a:pt x="178" y="73"/>
                    <a:pt x="173" y="68"/>
                  </a:cubicBezTo>
                  <a:cubicBezTo>
                    <a:pt x="173" y="68"/>
                    <a:pt x="173" y="68"/>
                    <a:pt x="173" y="68"/>
                  </a:cubicBezTo>
                  <a:cubicBezTo>
                    <a:pt x="170" y="66"/>
                    <a:pt x="168" y="64"/>
                    <a:pt x="165" y="63"/>
                  </a:cubicBezTo>
                  <a:cubicBezTo>
                    <a:pt x="163" y="61"/>
                    <a:pt x="160" y="60"/>
                    <a:pt x="157" y="59"/>
                  </a:cubicBezTo>
                  <a:cubicBezTo>
                    <a:pt x="157" y="59"/>
                    <a:pt x="157" y="59"/>
                    <a:pt x="157" y="59"/>
                  </a:cubicBezTo>
                  <a:cubicBezTo>
                    <a:pt x="152" y="57"/>
                    <a:pt x="147" y="56"/>
                    <a:pt x="141" y="56"/>
                  </a:cubicBezTo>
                  <a:cubicBezTo>
                    <a:pt x="135" y="56"/>
                    <a:pt x="129" y="57"/>
                    <a:pt x="123" y="60"/>
                  </a:cubicBezTo>
                  <a:cubicBezTo>
                    <a:pt x="117" y="62"/>
                    <a:pt x="112" y="66"/>
                    <a:pt x="108" y="70"/>
                  </a:cubicBezTo>
                  <a:cubicBezTo>
                    <a:pt x="104" y="74"/>
                    <a:pt x="100" y="80"/>
                    <a:pt x="98" y="85"/>
                  </a:cubicBezTo>
                  <a:cubicBezTo>
                    <a:pt x="95" y="91"/>
                    <a:pt x="94" y="98"/>
                    <a:pt x="94" y="104"/>
                  </a:cubicBezTo>
                  <a:close/>
                  <a:moveTo>
                    <a:pt x="168" y="208"/>
                  </a:moveTo>
                  <a:cubicBezTo>
                    <a:pt x="173" y="208"/>
                    <a:pt x="177" y="207"/>
                    <a:pt x="181" y="206"/>
                  </a:cubicBezTo>
                  <a:cubicBezTo>
                    <a:pt x="185" y="204"/>
                    <a:pt x="189" y="201"/>
                    <a:pt x="192" y="198"/>
                  </a:cubicBezTo>
                  <a:cubicBezTo>
                    <a:pt x="195" y="195"/>
                    <a:pt x="197" y="191"/>
                    <a:pt x="199" y="187"/>
                  </a:cubicBezTo>
                  <a:cubicBezTo>
                    <a:pt x="201" y="183"/>
                    <a:pt x="202" y="178"/>
                    <a:pt x="202" y="174"/>
                  </a:cubicBezTo>
                  <a:cubicBezTo>
                    <a:pt x="202" y="169"/>
                    <a:pt x="201" y="164"/>
                    <a:pt x="199" y="160"/>
                  </a:cubicBezTo>
                  <a:cubicBezTo>
                    <a:pt x="197" y="156"/>
                    <a:pt x="195" y="152"/>
                    <a:pt x="192" y="149"/>
                  </a:cubicBezTo>
                  <a:cubicBezTo>
                    <a:pt x="189" y="146"/>
                    <a:pt x="185" y="143"/>
                    <a:pt x="181" y="142"/>
                  </a:cubicBezTo>
                  <a:cubicBezTo>
                    <a:pt x="176" y="140"/>
                    <a:pt x="172" y="139"/>
                    <a:pt x="167" y="139"/>
                  </a:cubicBezTo>
                  <a:cubicBezTo>
                    <a:pt x="163" y="139"/>
                    <a:pt x="158" y="140"/>
                    <a:pt x="154" y="142"/>
                  </a:cubicBezTo>
                  <a:cubicBezTo>
                    <a:pt x="150" y="144"/>
                    <a:pt x="147" y="146"/>
                    <a:pt x="144" y="150"/>
                  </a:cubicBezTo>
                  <a:cubicBezTo>
                    <a:pt x="141" y="153"/>
                    <a:pt x="139" y="156"/>
                    <a:pt x="137" y="161"/>
                  </a:cubicBezTo>
                  <a:cubicBezTo>
                    <a:pt x="135" y="165"/>
                    <a:pt x="134" y="169"/>
                    <a:pt x="134" y="174"/>
                  </a:cubicBezTo>
                  <a:cubicBezTo>
                    <a:pt x="134" y="178"/>
                    <a:pt x="135" y="183"/>
                    <a:pt x="137" y="187"/>
                  </a:cubicBezTo>
                  <a:cubicBezTo>
                    <a:pt x="139" y="191"/>
                    <a:pt x="141" y="195"/>
                    <a:pt x="144" y="198"/>
                  </a:cubicBezTo>
                  <a:cubicBezTo>
                    <a:pt x="147" y="201"/>
                    <a:pt x="151" y="204"/>
                    <a:pt x="155" y="206"/>
                  </a:cubicBezTo>
                  <a:cubicBezTo>
                    <a:pt x="159" y="207"/>
                    <a:pt x="164" y="208"/>
                    <a:pt x="168" y="208"/>
                  </a:cubicBezTo>
                  <a:close/>
                </a:path>
              </a:pathLst>
            </a:custGeom>
            <a:solidFill>
              <a:srgbClr val="008575"/>
            </a:solidFill>
            <a:ln>
              <a:noFill/>
            </a:ln>
          </p:spPr>
          <p:txBody>
            <a:bodyPr vert="horz" wrap="square" lIns="87844" tIns="43923" rIns="87844" bIns="43923"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lumMod val="50000"/>
                    <a:lumOff val="50000"/>
                  </a:prstClr>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30790321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1000" tmFilter="0, 0; .2, .5; .8, .5; 1, 0"/>
                                        <p:tgtEl>
                                          <p:spTgt spid="3"/>
                                        </p:tgtEl>
                                      </p:cBhvr>
                                    </p:animEffect>
                                    <p:animScale>
                                      <p:cBhvr>
                                        <p:cTn id="7" dur="50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C5DBB1F9-7EC5-466A-B63A-A8ED349CB18D}"/>
              </a:ext>
              <a:ext uri="{C183D7F6-B498-43B3-948B-1728B52AA6E4}">
                <adec:decorative xmlns:adec="http://schemas.microsoft.com/office/drawing/2017/decorative" val="1"/>
              </a:ext>
            </a:extLst>
          </p:cNvPr>
          <p:cNvGrpSpPr/>
          <p:nvPr/>
        </p:nvGrpSpPr>
        <p:grpSpPr>
          <a:xfrm>
            <a:off x="-6027" y="0"/>
            <a:ext cx="12192000" cy="6858001"/>
            <a:chOff x="2586629" y="8084022"/>
            <a:chExt cx="12192000" cy="6858001"/>
          </a:xfrm>
        </p:grpSpPr>
        <p:pic>
          <p:nvPicPr>
            <p:cNvPr id="65" name="Picture Placeholder 4">
              <a:extLst>
                <a:ext uri="{FF2B5EF4-FFF2-40B4-BE49-F238E27FC236}">
                  <a16:creationId xmlns:a16="http://schemas.microsoft.com/office/drawing/2014/main" id="{B592E07F-DFAF-4603-8975-90E441B5E835}"/>
                </a:ext>
              </a:extLst>
            </p:cNvPr>
            <p:cNvPicPr>
              <a:picLocks noChangeAspect="1"/>
            </p:cNvPicPr>
            <p:nvPr/>
          </p:nvPicPr>
          <p:blipFill>
            <a:blip r:embed="rId2"/>
            <a:srcRect t="92" b="92"/>
            <a:stretch/>
          </p:blipFill>
          <p:spPr>
            <a:xfrm>
              <a:off x="2586629" y="8084022"/>
              <a:ext cx="12192000" cy="6858000"/>
            </a:xfrm>
            <a:prstGeom prst="rect">
              <a:avLst/>
            </a:prstGeom>
            <a:solidFill>
              <a:schemeClr val="bg1"/>
            </a:solidFill>
            <a:ln w="63500">
              <a:noFill/>
              <a:headEnd type="none" w="med" len="med"/>
              <a:tailEnd type="none" w="med" len="med"/>
            </a:ln>
            <a:effectLst/>
          </p:spPr>
        </p:pic>
        <p:sp>
          <p:nvSpPr>
            <p:cNvPr id="66" name="Rectangle 65">
              <a:extLst>
                <a:ext uri="{FF2B5EF4-FFF2-40B4-BE49-F238E27FC236}">
                  <a16:creationId xmlns:a16="http://schemas.microsoft.com/office/drawing/2014/main" id="{7F7E7041-BACA-4A6E-939A-D5BA0A325F89}"/>
                </a:ext>
              </a:extLst>
            </p:cNvPr>
            <p:cNvSpPr/>
            <p:nvPr/>
          </p:nvSpPr>
          <p:spPr bwMode="auto">
            <a:xfrm>
              <a:off x="2586629" y="8084022"/>
              <a:ext cx="12192000" cy="6858000"/>
            </a:xfrm>
            <a:prstGeom prst="rect">
              <a:avLst/>
            </a:prstGeom>
            <a:solidFill>
              <a:srgbClr val="000000">
                <a:alpha val="4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A4FA468-0B06-4417-997A-B30A4CF58021}"/>
                </a:ext>
              </a:extLst>
            </p:cNvPr>
            <p:cNvSpPr/>
            <p:nvPr/>
          </p:nvSpPr>
          <p:spPr bwMode="auto">
            <a:xfrm>
              <a:off x="2586629" y="8084022"/>
              <a:ext cx="12192000" cy="6858001"/>
            </a:xfrm>
            <a:prstGeom prst="rect">
              <a:avLst/>
            </a:prstGeom>
            <a:gradFill>
              <a:gsLst>
                <a:gs pos="49000">
                  <a:srgbClr val="000000">
                    <a:alpha val="40000"/>
                  </a:srgbClr>
                </a:gs>
                <a:gs pos="0">
                  <a:schemeClr val="tx1">
                    <a:alpha val="15000"/>
                  </a:schemeClr>
                </a:gs>
                <a:gs pos="100000">
                  <a:srgbClr val="000000">
                    <a:alpha val="1500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itle 7">
            <a:extLst>
              <a:ext uri="{FF2B5EF4-FFF2-40B4-BE49-F238E27FC236}">
                <a16:creationId xmlns:a16="http://schemas.microsoft.com/office/drawing/2014/main" id="{E2BA698D-0B4D-4036-99E1-D171CE097C74}"/>
              </a:ext>
            </a:extLst>
          </p:cNvPr>
          <p:cNvSpPr>
            <a:spLocks noGrp="1"/>
          </p:cNvSpPr>
          <p:nvPr>
            <p:ph type="title"/>
          </p:nvPr>
        </p:nvSpPr>
        <p:spPr>
          <a:xfrm>
            <a:off x="588263" y="-1448289"/>
            <a:ext cx="11018520" cy="1107996"/>
          </a:xfrm>
        </p:spPr>
        <p:txBody>
          <a:bodyPr/>
          <a:lstStyle/>
          <a:p>
            <a:pPr rtl="0" eaLnBrk="1" latinLnBrk="0" hangingPunct="1"/>
            <a:r>
              <a:rPr lang="en-US" sz="4400" kern="1200" spc="-150">
                <a:noFill/>
                <a:effectLst/>
                <a:latin typeface="Segoe UI Semibold" panose="020B0702040204020203" pitchFamily="34" charset="0"/>
                <a:cs typeface="Segoe UI Semibold" panose="020B0702040204020203" pitchFamily="34" charset="0"/>
              </a:rPr>
              <a:t>SharePoint</a:t>
            </a:r>
            <a:endParaRPr lang="en-US">
              <a:noFill/>
              <a:effectLst/>
            </a:endParaRPr>
          </a:p>
          <a:p>
            <a:endParaRPr lang="en-US"/>
          </a:p>
        </p:txBody>
      </p:sp>
      <p:sp>
        <p:nvSpPr>
          <p:cNvPr id="168" name="TextBox 167">
            <a:extLst>
              <a:ext uri="{FF2B5EF4-FFF2-40B4-BE49-F238E27FC236}">
                <a16:creationId xmlns:a16="http://schemas.microsoft.com/office/drawing/2014/main" id="{2F92FB7D-BE94-4BC6-B334-9249518A5417}"/>
              </a:ext>
              <a:ext uri="{C183D7F6-B498-43B3-948B-1728B52AA6E4}">
                <adec:decorative xmlns:adec="http://schemas.microsoft.com/office/drawing/2017/decorative" val="1"/>
              </a:ext>
            </a:extLst>
          </p:cNvPr>
          <p:cNvSpPr txBox="1"/>
          <p:nvPr/>
        </p:nvSpPr>
        <p:spPr>
          <a:xfrm>
            <a:off x="-1543528" y="3044280"/>
            <a:ext cx="6760028" cy="769441"/>
          </a:xfrm>
          <a:prstGeom prst="rect">
            <a:avLst/>
          </a:prstGeom>
          <a:noFill/>
        </p:spPr>
        <p:txBody>
          <a:bodyPr wrap="square">
            <a:spAutoFit/>
          </a:bodyPr>
          <a:lstStyle/>
          <a:p>
            <a:pPr algn="ctr"/>
            <a:r>
              <a:rPr lang="en-US" sz="4400" spc="-150">
                <a:solidFill>
                  <a:schemeClr val="bg1"/>
                </a:solidFill>
                <a:latin typeface="Segoe UI Semibold" panose="020B0702040204020203" pitchFamily="34" charset="0"/>
                <a:cs typeface="Segoe UI Semibold" panose="020B0702040204020203" pitchFamily="34" charset="0"/>
              </a:rPr>
              <a:t>SharePoint</a:t>
            </a:r>
            <a:endParaRPr lang="en-US" sz="4000">
              <a:solidFill>
                <a:schemeClr val="bg1"/>
              </a:solidFill>
            </a:endParaRPr>
          </a:p>
        </p:txBody>
      </p:sp>
      <p:sp>
        <p:nvSpPr>
          <p:cNvPr id="69" name="Freeform: Shape 68">
            <a:extLst>
              <a:ext uri="{FF2B5EF4-FFF2-40B4-BE49-F238E27FC236}">
                <a16:creationId xmlns:a16="http://schemas.microsoft.com/office/drawing/2014/main" id="{9F2589E5-E79B-421D-B6FA-3B9ADF0BCD97}"/>
              </a:ext>
              <a:ext uri="{C183D7F6-B498-43B3-948B-1728B52AA6E4}">
                <adec:decorative xmlns:adec="http://schemas.microsoft.com/office/drawing/2017/decorative" val="1"/>
              </a:ext>
            </a:extLst>
          </p:cNvPr>
          <p:cNvSpPr/>
          <p:nvPr/>
        </p:nvSpPr>
        <p:spPr bwMode="auto">
          <a:xfrm>
            <a:off x="2285502" y="0"/>
            <a:ext cx="9906498" cy="6858000"/>
          </a:xfrm>
          <a:custGeom>
            <a:avLst/>
            <a:gdLst>
              <a:gd name="connsiteX0" fmla="*/ 0 w 9906498"/>
              <a:gd name="connsiteY0" fmla="*/ 0 h 6858000"/>
              <a:gd name="connsiteX1" fmla="*/ 9906498 w 9906498"/>
              <a:gd name="connsiteY1" fmla="*/ 0 h 6858000"/>
              <a:gd name="connsiteX2" fmla="*/ 9906498 w 9906498"/>
              <a:gd name="connsiteY2" fmla="*/ 6858000 h 6858000"/>
              <a:gd name="connsiteX3" fmla="*/ 7985 w 9906498"/>
              <a:gd name="connsiteY3" fmla="*/ 6858000 h 6858000"/>
              <a:gd name="connsiteX4" fmla="*/ 132348 w 9906498"/>
              <a:gd name="connsiteY4" fmla="*/ 6801777 h 6858000"/>
              <a:gd name="connsiteX5" fmla="*/ 2250763 w 9906498"/>
              <a:gd name="connsiteY5" fmla="*/ 3430805 h 6858000"/>
              <a:gd name="connsiteX6" fmla="*/ 132348 w 9906498"/>
              <a:gd name="connsiteY6" fmla="*/ 598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498" h="6858000">
                <a:moveTo>
                  <a:pt x="0" y="0"/>
                </a:moveTo>
                <a:lnTo>
                  <a:pt x="9906498" y="0"/>
                </a:lnTo>
                <a:lnTo>
                  <a:pt x="9906498" y="6858000"/>
                </a:lnTo>
                <a:lnTo>
                  <a:pt x="7985" y="6858000"/>
                </a:lnTo>
                <a:lnTo>
                  <a:pt x="132348" y="6801777"/>
                </a:lnTo>
                <a:cubicBezTo>
                  <a:pt x="1385794" y="6197805"/>
                  <a:pt x="2250763" y="4915317"/>
                  <a:pt x="2250763" y="3430805"/>
                </a:cubicBezTo>
                <a:cubicBezTo>
                  <a:pt x="2250763" y="1946293"/>
                  <a:pt x="1385794" y="663805"/>
                  <a:pt x="132348" y="59833"/>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B2208DC4-A90E-454D-B51F-9CE153DDF97F}"/>
              </a:ext>
              <a:ext uri="{C183D7F6-B498-43B3-948B-1728B52AA6E4}">
                <adec:decorative xmlns:adec="http://schemas.microsoft.com/office/drawing/2017/decorative" val="1"/>
              </a:ext>
            </a:extLst>
          </p:cNvPr>
          <p:cNvSpPr/>
          <p:nvPr/>
        </p:nvSpPr>
        <p:spPr bwMode="auto">
          <a:xfrm>
            <a:off x="-4748837" y="-2062784"/>
            <a:ext cx="10978188" cy="10978186"/>
          </a:xfrm>
          <a:prstGeom prst="ellipse">
            <a:avLst/>
          </a:pr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Shape 100">
            <a:extLst>
              <a:ext uri="{FF2B5EF4-FFF2-40B4-BE49-F238E27FC236}">
                <a16:creationId xmlns:a16="http://schemas.microsoft.com/office/drawing/2014/main" id="{9E03DBD3-680F-4148-A4B9-F8542A111124}"/>
              </a:ext>
              <a:ext uri="{C183D7F6-B498-43B3-948B-1728B52AA6E4}">
                <adec:decorative xmlns:adec="http://schemas.microsoft.com/office/drawing/2017/decorative" val="1"/>
              </a:ext>
            </a:extLst>
          </p:cNvPr>
          <p:cNvSpPr/>
          <p:nvPr/>
        </p:nvSpPr>
        <p:spPr bwMode="auto">
          <a:xfrm>
            <a:off x="-3294716" y="-647700"/>
            <a:ext cx="8146277" cy="8146278"/>
          </a:xfrm>
          <a:custGeom>
            <a:avLst/>
            <a:gdLst>
              <a:gd name="connsiteX0" fmla="*/ 3976146 w 7902477"/>
              <a:gd name="connsiteY0" fmla="*/ 337673 h 7902478"/>
              <a:gd name="connsiteX1" fmla="*/ 362580 w 7902477"/>
              <a:gd name="connsiteY1" fmla="*/ 3951239 h 7902478"/>
              <a:gd name="connsiteX2" fmla="*/ 3976146 w 7902477"/>
              <a:gd name="connsiteY2" fmla="*/ 7564805 h 7902478"/>
              <a:gd name="connsiteX3" fmla="*/ 7589713 w 7902477"/>
              <a:gd name="connsiteY3" fmla="*/ 3951239 h 7902478"/>
              <a:gd name="connsiteX4" fmla="*/ 3976146 w 7902477"/>
              <a:gd name="connsiteY4" fmla="*/ 337673 h 7902478"/>
              <a:gd name="connsiteX5" fmla="*/ 3951239 w 7902477"/>
              <a:gd name="connsiteY5" fmla="*/ 0 h 7902478"/>
              <a:gd name="connsiteX6" fmla="*/ 7902477 w 7902477"/>
              <a:gd name="connsiteY6" fmla="*/ 3951239 h 7902478"/>
              <a:gd name="connsiteX7" fmla="*/ 3951239 w 7902477"/>
              <a:gd name="connsiteY7" fmla="*/ 7902478 h 7902478"/>
              <a:gd name="connsiteX8" fmla="*/ 0 w 7902477"/>
              <a:gd name="connsiteY8" fmla="*/ 3951239 h 7902478"/>
              <a:gd name="connsiteX9" fmla="*/ 3951239 w 7902477"/>
              <a:gd name="connsiteY9" fmla="*/ 0 h 790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2477" h="7902478">
                <a:moveTo>
                  <a:pt x="3976146" y="337673"/>
                </a:moveTo>
                <a:cubicBezTo>
                  <a:pt x="1980429" y="337673"/>
                  <a:pt x="362580" y="1955522"/>
                  <a:pt x="362580" y="3951239"/>
                </a:cubicBezTo>
                <a:cubicBezTo>
                  <a:pt x="362580" y="5946956"/>
                  <a:pt x="1980429" y="7564805"/>
                  <a:pt x="3976146" y="7564805"/>
                </a:cubicBezTo>
                <a:cubicBezTo>
                  <a:pt x="5971863" y="7564805"/>
                  <a:pt x="7589713" y="5946956"/>
                  <a:pt x="7589713" y="3951239"/>
                </a:cubicBezTo>
                <a:cubicBezTo>
                  <a:pt x="7589713" y="1955522"/>
                  <a:pt x="5971863" y="337673"/>
                  <a:pt x="3976146" y="337673"/>
                </a:cubicBezTo>
                <a:close/>
                <a:moveTo>
                  <a:pt x="3951239" y="0"/>
                </a:moveTo>
                <a:cubicBezTo>
                  <a:pt x="6133449" y="0"/>
                  <a:pt x="7902477" y="1769030"/>
                  <a:pt x="7902477" y="3951239"/>
                </a:cubicBezTo>
                <a:cubicBezTo>
                  <a:pt x="7902477" y="6133448"/>
                  <a:pt x="6133449" y="7902478"/>
                  <a:pt x="3951239" y="7902478"/>
                </a:cubicBezTo>
                <a:cubicBezTo>
                  <a:pt x="1769030" y="7902478"/>
                  <a:pt x="0" y="6133448"/>
                  <a:pt x="0" y="3951239"/>
                </a:cubicBezTo>
                <a:cubicBezTo>
                  <a:pt x="0" y="1769030"/>
                  <a:pt x="1769030" y="0"/>
                  <a:pt x="3951239" y="0"/>
                </a:cubicBezTo>
                <a:close/>
              </a:path>
            </a:pathLst>
          </a:custGeom>
          <a:solidFill>
            <a:schemeClr val="bg1"/>
          </a:solidFill>
          <a:ln>
            <a:noFill/>
            <a:headEnd type="none" w="med" len="med"/>
            <a:tailEnd type="none" w="med" len="med"/>
          </a:ln>
          <a:effectLst>
            <a:outerShdw blurRad="254000" dist="1905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3" name="Group 2" descr="Content Management Leader&#10;Best-in-class collaboration, workflow, search, compliance, AI&#10;">
            <a:extLst>
              <a:ext uri="{FF2B5EF4-FFF2-40B4-BE49-F238E27FC236}">
                <a16:creationId xmlns:a16="http://schemas.microsoft.com/office/drawing/2014/main" id="{31C8195E-3A28-434F-8E6F-BD92F1DF7150}"/>
              </a:ext>
            </a:extLst>
          </p:cNvPr>
          <p:cNvGrpSpPr/>
          <p:nvPr/>
        </p:nvGrpSpPr>
        <p:grpSpPr>
          <a:xfrm>
            <a:off x="5140708" y="914733"/>
            <a:ext cx="4984367" cy="861774"/>
            <a:chOff x="5140708" y="914733"/>
            <a:chExt cx="4984367" cy="861774"/>
          </a:xfrm>
        </p:grpSpPr>
        <p:sp>
          <p:nvSpPr>
            <p:cNvPr id="74" name="Rectangle: Rounded Corners 25">
              <a:extLst>
                <a:ext uri="{FF2B5EF4-FFF2-40B4-BE49-F238E27FC236}">
                  <a16:creationId xmlns:a16="http://schemas.microsoft.com/office/drawing/2014/main" id="{1691A464-69BE-475B-9F3F-8D565B846120}"/>
                </a:ext>
              </a:extLst>
            </p:cNvPr>
            <p:cNvSpPr/>
            <p:nvPr/>
          </p:nvSpPr>
          <p:spPr bwMode="auto">
            <a:xfrm>
              <a:off x="5140708" y="979860"/>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a:extLst>
                <a:ext uri="{FF2B5EF4-FFF2-40B4-BE49-F238E27FC236}">
                  <a16:creationId xmlns:a16="http://schemas.microsoft.com/office/drawing/2014/main" id="{C4D45F6F-C3B0-4824-8646-387853AB463C}"/>
                </a:ext>
              </a:extLst>
            </p:cNvPr>
            <p:cNvSpPr txBox="1"/>
            <p:nvPr/>
          </p:nvSpPr>
          <p:spPr>
            <a:xfrm>
              <a:off x="6211973" y="914733"/>
              <a:ext cx="3913102" cy="861774"/>
            </a:xfrm>
            <a:prstGeom prst="rect">
              <a:avLst/>
            </a:prstGeom>
            <a:noFill/>
          </p:spPr>
          <p:txBody>
            <a:bodyPr wrap="square" lIns="0">
              <a:spAutoFit/>
            </a:bodyPr>
            <a:lstStyle/>
            <a:p>
              <a:pPr marL="0" indent="0">
                <a:spcAft>
                  <a:spcPts val="2000"/>
                </a:spcAft>
                <a:buNone/>
              </a:pPr>
              <a:r>
                <a:rPr lang="en-US" sz="1800">
                  <a:solidFill>
                    <a:schemeClr val="accent1"/>
                  </a:solidFill>
                  <a:latin typeface="+mj-lt"/>
                </a:rPr>
                <a:t>Content Management Leader</a:t>
              </a:r>
              <a:br>
                <a:rPr lang="en-US" sz="1800">
                  <a:latin typeface="+mj-lt"/>
                </a:rPr>
              </a:br>
              <a:r>
                <a:rPr lang="en-US" sz="1600"/>
                <a:t>Best-in-class collaboration, workflow, search, compliance, AI</a:t>
              </a:r>
              <a:endParaRPr lang="en-US" sz="1800"/>
            </a:p>
          </p:txBody>
        </p:sp>
        <p:grpSp>
          <p:nvGrpSpPr>
            <p:cNvPr id="2" name="Group 1">
              <a:extLst>
                <a:ext uri="{FF2B5EF4-FFF2-40B4-BE49-F238E27FC236}">
                  <a16:creationId xmlns:a16="http://schemas.microsoft.com/office/drawing/2014/main" id="{935EE3C8-A24A-4DE2-B32F-F7C4363B8CEC}"/>
                </a:ext>
              </a:extLst>
            </p:cNvPr>
            <p:cNvGrpSpPr/>
            <p:nvPr/>
          </p:nvGrpSpPr>
          <p:grpSpPr>
            <a:xfrm>
              <a:off x="5359289" y="1169411"/>
              <a:ext cx="385279" cy="352418"/>
              <a:chOff x="13575766" y="991472"/>
              <a:chExt cx="481414" cy="440354"/>
            </a:xfrm>
          </p:grpSpPr>
          <p:sp>
            <p:nvSpPr>
              <p:cNvPr id="51" name="Page2_E7C3" title="Icon of a document">
                <a:extLst>
                  <a:ext uri="{FF2B5EF4-FFF2-40B4-BE49-F238E27FC236}">
                    <a16:creationId xmlns:a16="http://schemas.microsoft.com/office/drawing/2014/main" id="{BC21FA07-8887-4252-AD38-DD0C64B12D9C}"/>
                  </a:ext>
                </a:extLst>
              </p:cNvPr>
              <p:cNvSpPr>
                <a:spLocks noChangeAspect="1" noEditPoints="1"/>
              </p:cNvSpPr>
              <p:nvPr/>
            </p:nvSpPr>
            <p:spPr bwMode="auto">
              <a:xfrm>
                <a:off x="13575766" y="991472"/>
                <a:ext cx="352410" cy="440354"/>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nvGrpSpPr>
              <p:cNvPr id="54" name="Group 53">
                <a:extLst>
                  <a:ext uri="{FF2B5EF4-FFF2-40B4-BE49-F238E27FC236}">
                    <a16:creationId xmlns:a16="http://schemas.microsoft.com/office/drawing/2014/main" id="{9F5EB0C0-AE8A-48DA-BECB-8EB1254B63FD}"/>
                  </a:ext>
                </a:extLst>
              </p:cNvPr>
              <p:cNvGrpSpPr/>
              <p:nvPr/>
            </p:nvGrpSpPr>
            <p:grpSpPr>
              <a:xfrm>
                <a:off x="13792639" y="1144055"/>
                <a:ext cx="264541" cy="253321"/>
                <a:chOff x="5841752" y="1613071"/>
                <a:chExt cx="495872" cy="474841"/>
              </a:xfrm>
            </p:grpSpPr>
            <p:sp>
              <p:nvSpPr>
                <p:cNvPr id="55" name="Graphic 19" descr="Lightbulb icon">
                  <a:extLst>
                    <a:ext uri="{FF2B5EF4-FFF2-40B4-BE49-F238E27FC236}">
                      <a16:creationId xmlns:a16="http://schemas.microsoft.com/office/drawing/2014/main" id="{D37A6AF7-02C3-4214-95E2-2FE77DF399D2}"/>
                    </a:ext>
                  </a:extLst>
                </p:cNvPr>
                <p:cNvSpPr/>
                <p:nvPr/>
              </p:nvSpPr>
              <p:spPr>
                <a:xfrm>
                  <a:off x="5841752" y="1613071"/>
                  <a:ext cx="495872" cy="474841"/>
                </a:xfrm>
                <a:custGeom>
                  <a:avLst/>
                  <a:gdLst>
                    <a:gd name="connsiteX0" fmla="*/ 42053 w 495872"/>
                    <a:gd name="connsiteY0" fmla="*/ 233040 h 474841"/>
                    <a:gd name="connsiteX1" fmla="*/ 243556 w 495872"/>
                    <a:gd name="connsiteY1" fmla="*/ 36796 h 474841"/>
                    <a:gd name="connsiteX2" fmla="*/ 445059 w 495872"/>
                    <a:gd name="connsiteY2" fmla="*/ 233040 h 474841"/>
                    <a:gd name="connsiteX3" fmla="*/ 243556 w 495872"/>
                    <a:gd name="connsiteY3" fmla="*/ 429285 h 474841"/>
                    <a:gd name="connsiteX4" fmla="*/ 42053 w 495872"/>
                    <a:gd name="connsiteY4" fmla="*/ 233040 h 474841"/>
                    <a:gd name="connsiteX5" fmla="*/ 42053 w 495872"/>
                    <a:gd name="connsiteY5" fmla="*/ 233040 h 474841"/>
                    <a:gd name="connsiteX6" fmla="*/ 343431 w 495872"/>
                    <a:gd name="connsiteY6" fmla="*/ 0 h 474841"/>
                    <a:gd name="connsiteX7" fmla="*/ 324157 w 495872"/>
                    <a:gd name="connsiteY7" fmla="*/ 52565 h 474841"/>
                    <a:gd name="connsiteX8" fmla="*/ 495873 w 495872"/>
                    <a:gd name="connsiteY8" fmla="*/ 140175 h 474841"/>
                    <a:gd name="connsiteX9" fmla="*/ 431041 w 495872"/>
                    <a:gd name="connsiteY9" fmla="*/ 161201 h 474841"/>
                    <a:gd name="connsiteX10" fmla="*/ 429289 w 495872"/>
                    <a:gd name="connsiteY10" fmla="*/ 308384 h 474841"/>
                    <a:gd name="connsiteX11" fmla="*/ 494120 w 495872"/>
                    <a:gd name="connsiteY11" fmla="*/ 332915 h 474841"/>
                    <a:gd name="connsiteX12" fmla="*/ 352192 w 495872"/>
                    <a:gd name="connsiteY12" fmla="*/ 473089 h 474841"/>
                    <a:gd name="connsiteX13" fmla="*/ 322405 w 495872"/>
                    <a:gd name="connsiteY13" fmla="*/ 415267 h 474841"/>
                    <a:gd name="connsiteX14" fmla="*/ 147185 w 495872"/>
                    <a:gd name="connsiteY14" fmla="*/ 474841 h 474841"/>
                    <a:gd name="connsiteX15" fmla="*/ 173468 w 495872"/>
                    <a:gd name="connsiteY15" fmla="*/ 415267 h 474841"/>
                    <a:gd name="connsiteX16" fmla="*/ 0 w 495872"/>
                    <a:gd name="connsiteY16" fmla="*/ 332915 h 474841"/>
                    <a:gd name="connsiteX17" fmla="*/ 57823 w 495872"/>
                    <a:gd name="connsiteY17" fmla="*/ 310136 h 474841"/>
                    <a:gd name="connsiteX18" fmla="*/ 0 w 495872"/>
                    <a:gd name="connsiteY18" fmla="*/ 140175 h 474841"/>
                    <a:gd name="connsiteX19" fmla="*/ 56070 w 495872"/>
                    <a:gd name="connsiteY19" fmla="*/ 161201 h 474841"/>
                    <a:gd name="connsiteX20" fmla="*/ 169963 w 495872"/>
                    <a:gd name="connsiteY20" fmla="*/ 49061 h 474841"/>
                    <a:gd name="connsiteX21" fmla="*/ 143680 w 495872"/>
                    <a:gd name="connsiteY21" fmla="*/ 0 h 47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872" h="474841">
                      <a:moveTo>
                        <a:pt x="42053" y="233040"/>
                      </a:moveTo>
                      <a:cubicBezTo>
                        <a:pt x="42053" y="124405"/>
                        <a:pt x="131415" y="36796"/>
                        <a:pt x="243556" y="36796"/>
                      </a:cubicBezTo>
                      <a:cubicBezTo>
                        <a:pt x="355697" y="36796"/>
                        <a:pt x="445059" y="124405"/>
                        <a:pt x="445059" y="233040"/>
                      </a:cubicBezTo>
                      <a:cubicBezTo>
                        <a:pt x="445059" y="341676"/>
                        <a:pt x="355697" y="429285"/>
                        <a:pt x="243556" y="429285"/>
                      </a:cubicBezTo>
                      <a:cubicBezTo>
                        <a:pt x="131415" y="429285"/>
                        <a:pt x="42053" y="341676"/>
                        <a:pt x="42053" y="233040"/>
                      </a:cubicBezTo>
                      <a:lnTo>
                        <a:pt x="42053" y="233040"/>
                      </a:lnTo>
                      <a:close/>
                      <a:moveTo>
                        <a:pt x="343431" y="0"/>
                      </a:moveTo>
                      <a:cubicBezTo>
                        <a:pt x="324157" y="52565"/>
                        <a:pt x="324157" y="52565"/>
                        <a:pt x="324157" y="52565"/>
                      </a:cubicBezTo>
                      <a:moveTo>
                        <a:pt x="495873" y="140175"/>
                      </a:moveTo>
                      <a:cubicBezTo>
                        <a:pt x="431041" y="161201"/>
                        <a:pt x="431041" y="161201"/>
                        <a:pt x="431041" y="161201"/>
                      </a:cubicBezTo>
                      <a:moveTo>
                        <a:pt x="429289" y="308384"/>
                      </a:moveTo>
                      <a:cubicBezTo>
                        <a:pt x="494120" y="332915"/>
                        <a:pt x="494120" y="332915"/>
                        <a:pt x="494120" y="332915"/>
                      </a:cubicBezTo>
                      <a:moveTo>
                        <a:pt x="352192" y="473089"/>
                      </a:moveTo>
                      <a:cubicBezTo>
                        <a:pt x="322405" y="415267"/>
                        <a:pt x="322405" y="415267"/>
                        <a:pt x="322405" y="415267"/>
                      </a:cubicBezTo>
                      <a:moveTo>
                        <a:pt x="147185" y="474841"/>
                      </a:moveTo>
                      <a:cubicBezTo>
                        <a:pt x="173468" y="415267"/>
                        <a:pt x="173468" y="415267"/>
                        <a:pt x="173468" y="415267"/>
                      </a:cubicBezTo>
                      <a:moveTo>
                        <a:pt x="0" y="332915"/>
                      </a:moveTo>
                      <a:cubicBezTo>
                        <a:pt x="57823" y="310136"/>
                        <a:pt x="57823" y="310136"/>
                        <a:pt x="57823" y="310136"/>
                      </a:cubicBezTo>
                      <a:moveTo>
                        <a:pt x="0" y="140175"/>
                      </a:moveTo>
                      <a:cubicBezTo>
                        <a:pt x="56070" y="161201"/>
                        <a:pt x="56070" y="161201"/>
                        <a:pt x="56070" y="161201"/>
                      </a:cubicBezTo>
                      <a:moveTo>
                        <a:pt x="169963" y="49061"/>
                      </a:moveTo>
                      <a:cubicBezTo>
                        <a:pt x="143680" y="0"/>
                        <a:pt x="143680" y="0"/>
                        <a:pt x="143680" y="0"/>
                      </a:cubicBezTo>
                    </a:path>
                  </a:pathLst>
                </a:custGeom>
                <a:solidFill>
                  <a:srgbClr val="F2F2F2"/>
                </a:solidFill>
                <a:ln w="15875" cap="flat">
                  <a:solidFill>
                    <a:schemeClr val="tx1"/>
                  </a:solidFill>
                  <a:prstDash val="solid"/>
                  <a:miter/>
                </a:ln>
              </p:spPr>
              <p:txBody>
                <a:bodyPr rtlCol="0" anchor="ctr"/>
                <a:lstStyle/>
                <a:p>
                  <a:endParaRPr lang="en-US"/>
                </a:p>
              </p:txBody>
            </p:sp>
            <p:sp>
              <p:nvSpPr>
                <p:cNvPr id="56" name="Oval 55">
                  <a:extLst>
                    <a:ext uri="{FF2B5EF4-FFF2-40B4-BE49-F238E27FC236}">
                      <a16:creationId xmlns:a16="http://schemas.microsoft.com/office/drawing/2014/main" id="{B17ED2ED-DEEA-4016-B71D-E2B0F4A49D9A}"/>
                    </a:ext>
                  </a:extLst>
                </p:cNvPr>
                <p:cNvSpPr/>
                <p:nvPr/>
              </p:nvSpPr>
              <p:spPr bwMode="auto">
                <a:xfrm>
                  <a:off x="5981739" y="1733612"/>
                  <a:ext cx="215901" cy="215901"/>
                </a:xfrm>
                <a:prstGeom prst="ellipse">
                  <a:avLst/>
                </a:prstGeom>
                <a:solidFill>
                  <a:srgbClr val="F2F2F2"/>
                </a:solidFill>
                <a:ln w="15875" cap="flat">
                  <a:solidFill>
                    <a:schemeClr val="tx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tx1"/>
                    </a:solidFill>
                  </a:endParaRPr>
                </a:p>
              </p:txBody>
            </p:sp>
          </p:grpSp>
        </p:grpSp>
      </p:grpSp>
      <p:grpSp>
        <p:nvGrpSpPr>
          <p:cNvPr id="4" name="Group 3" descr="Anywhere Access&#10;Files, sites, lists, videos - standalone apps, site, and Microsoft Teams across devices&#10;">
            <a:extLst>
              <a:ext uri="{FF2B5EF4-FFF2-40B4-BE49-F238E27FC236}">
                <a16:creationId xmlns:a16="http://schemas.microsoft.com/office/drawing/2014/main" id="{BA95148F-E567-4E9C-B5E0-EE869321ED7A}"/>
              </a:ext>
            </a:extLst>
          </p:cNvPr>
          <p:cNvGrpSpPr/>
          <p:nvPr/>
        </p:nvGrpSpPr>
        <p:grpSpPr>
          <a:xfrm>
            <a:off x="5480454" y="2245115"/>
            <a:ext cx="4998184" cy="861774"/>
            <a:chOff x="5480454" y="2245115"/>
            <a:chExt cx="4998184" cy="861774"/>
          </a:xfrm>
        </p:grpSpPr>
        <p:sp>
          <p:nvSpPr>
            <p:cNvPr id="79" name="Rectangle: Rounded Corners 25">
              <a:extLst>
                <a:ext uri="{FF2B5EF4-FFF2-40B4-BE49-F238E27FC236}">
                  <a16:creationId xmlns:a16="http://schemas.microsoft.com/office/drawing/2014/main" id="{EFC6F344-770B-4CFD-88BD-96B13021C3DB}"/>
                </a:ext>
              </a:extLst>
            </p:cNvPr>
            <p:cNvSpPr/>
            <p:nvPr/>
          </p:nvSpPr>
          <p:spPr bwMode="auto">
            <a:xfrm>
              <a:off x="5480454" y="2322447"/>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8" name="TextBox 77">
              <a:extLst>
                <a:ext uri="{FF2B5EF4-FFF2-40B4-BE49-F238E27FC236}">
                  <a16:creationId xmlns:a16="http://schemas.microsoft.com/office/drawing/2014/main" id="{D0917E73-7E7C-473B-8FD2-5A801337B9E6}"/>
                </a:ext>
              </a:extLst>
            </p:cNvPr>
            <p:cNvSpPr txBox="1"/>
            <p:nvPr/>
          </p:nvSpPr>
          <p:spPr>
            <a:xfrm>
              <a:off x="6565536" y="2245115"/>
              <a:ext cx="3913102" cy="861774"/>
            </a:xfrm>
            <a:prstGeom prst="rect">
              <a:avLst/>
            </a:prstGeom>
            <a:noFill/>
          </p:spPr>
          <p:txBody>
            <a:bodyPr wrap="square" lIns="0">
              <a:spAutoFit/>
            </a:bodyPr>
            <a:lstStyle/>
            <a:p>
              <a:pPr>
                <a:spcAft>
                  <a:spcPts val="2000"/>
                </a:spcAft>
              </a:pPr>
              <a:r>
                <a:rPr lang="en-US" sz="1800">
                  <a:solidFill>
                    <a:schemeClr val="accent1"/>
                  </a:solidFill>
                  <a:latin typeface="+mj-lt"/>
                </a:rPr>
                <a:t>Anywhere Access</a:t>
              </a:r>
              <a:br>
                <a:rPr lang="en-US" sz="1800">
                  <a:latin typeface="+mj-lt"/>
                </a:rPr>
              </a:br>
              <a:r>
                <a:rPr lang="en-US" sz="1600"/>
                <a:t>Files, sites, lists, videos - standalone apps, site, and Microsoft Teams across devices</a:t>
              </a:r>
            </a:p>
          </p:txBody>
        </p:sp>
        <p:sp>
          <p:nvSpPr>
            <p:cNvPr id="59" name="globe_4" title="Icon of the earth">
              <a:extLst>
                <a:ext uri="{FF2B5EF4-FFF2-40B4-BE49-F238E27FC236}">
                  <a16:creationId xmlns:a16="http://schemas.microsoft.com/office/drawing/2014/main" id="{EDD85114-CEAF-45C8-B5A4-BC355CD2140A}"/>
                </a:ext>
              </a:extLst>
            </p:cNvPr>
            <p:cNvSpPr>
              <a:spLocks noChangeAspect="1" noEditPoints="1"/>
            </p:cNvSpPr>
            <p:nvPr/>
          </p:nvSpPr>
          <p:spPr bwMode="auto">
            <a:xfrm>
              <a:off x="5637006" y="2476372"/>
              <a:ext cx="418417" cy="42367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 name="Group 4" descr="Powering Microsoft 365 Innovation&#10;SharePoint, Teams, Office, OneDrive, Lists, Stream, Viva, Fluid&#10;">
            <a:extLst>
              <a:ext uri="{FF2B5EF4-FFF2-40B4-BE49-F238E27FC236}">
                <a16:creationId xmlns:a16="http://schemas.microsoft.com/office/drawing/2014/main" id="{3C0C2A4F-87B1-42D3-9C6E-E13293E4A224}"/>
              </a:ext>
            </a:extLst>
          </p:cNvPr>
          <p:cNvGrpSpPr/>
          <p:nvPr/>
        </p:nvGrpSpPr>
        <p:grpSpPr>
          <a:xfrm>
            <a:off x="5480454" y="3605711"/>
            <a:ext cx="5378046" cy="861774"/>
            <a:chOff x="5480454" y="3605711"/>
            <a:chExt cx="5378046" cy="861774"/>
          </a:xfrm>
        </p:grpSpPr>
        <p:sp>
          <p:nvSpPr>
            <p:cNvPr id="93" name="Rectangle: Rounded Corners 25">
              <a:extLst>
                <a:ext uri="{FF2B5EF4-FFF2-40B4-BE49-F238E27FC236}">
                  <a16:creationId xmlns:a16="http://schemas.microsoft.com/office/drawing/2014/main" id="{65E3AF58-3B64-4978-B0D3-E48033DD8F30}"/>
                </a:ext>
              </a:extLst>
            </p:cNvPr>
            <p:cNvSpPr/>
            <p:nvPr/>
          </p:nvSpPr>
          <p:spPr bwMode="auto">
            <a:xfrm>
              <a:off x="5480454" y="3664942"/>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92" name="TextBox 91">
              <a:extLst>
                <a:ext uri="{FF2B5EF4-FFF2-40B4-BE49-F238E27FC236}">
                  <a16:creationId xmlns:a16="http://schemas.microsoft.com/office/drawing/2014/main" id="{EF39E024-B415-43D0-8BB1-3F49E6B666E9}"/>
                </a:ext>
              </a:extLst>
            </p:cNvPr>
            <p:cNvSpPr txBox="1"/>
            <p:nvPr/>
          </p:nvSpPr>
          <p:spPr>
            <a:xfrm>
              <a:off x="6559525" y="3605711"/>
              <a:ext cx="4298975" cy="861774"/>
            </a:xfrm>
            <a:prstGeom prst="rect">
              <a:avLst/>
            </a:prstGeom>
            <a:noFill/>
          </p:spPr>
          <p:txBody>
            <a:bodyPr wrap="square" lIns="0">
              <a:spAutoFit/>
            </a:bodyPr>
            <a:lstStyle/>
            <a:p>
              <a:pPr>
                <a:spcAft>
                  <a:spcPts val="2000"/>
                </a:spcAft>
              </a:pPr>
              <a:r>
                <a:rPr lang="en-US" sz="1800">
                  <a:solidFill>
                    <a:schemeClr val="accent1"/>
                  </a:solidFill>
                  <a:latin typeface="+mj-lt"/>
                </a:rPr>
                <a:t>Powering Microsoft 365 Innovation</a:t>
              </a:r>
              <a:br>
                <a:rPr lang="en-US" sz="1800">
                  <a:latin typeface="+mj-lt"/>
                </a:rPr>
              </a:br>
              <a:r>
                <a:rPr lang="en-US" sz="1600"/>
                <a:t>SharePoint, Teams, Office, OneDrive, Lists, Stream, Viva, Fluid</a:t>
              </a:r>
            </a:p>
          </p:txBody>
        </p:sp>
        <p:sp>
          <p:nvSpPr>
            <p:cNvPr id="62" name="LightningBolt_E945" title="Icon of a lightning bolt">
              <a:extLst>
                <a:ext uri="{FF2B5EF4-FFF2-40B4-BE49-F238E27FC236}">
                  <a16:creationId xmlns:a16="http://schemas.microsoft.com/office/drawing/2014/main" id="{735F59B4-8764-4078-BB7F-DB37E03AF851}"/>
                </a:ext>
              </a:extLst>
            </p:cNvPr>
            <p:cNvSpPr>
              <a:spLocks noChangeAspect="1"/>
            </p:cNvSpPr>
            <p:nvPr/>
          </p:nvSpPr>
          <p:spPr bwMode="auto">
            <a:xfrm>
              <a:off x="5698780" y="3824962"/>
              <a:ext cx="294869" cy="411481"/>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 name="Group 6" descr="Solutions Platform &#10;SharePoint Framework, Graph API, Power Platform – including inside Microsoft Teams&#10;">
            <a:extLst>
              <a:ext uri="{FF2B5EF4-FFF2-40B4-BE49-F238E27FC236}">
                <a16:creationId xmlns:a16="http://schemas.microsoft.com/office/drawing/2014/main" id="{2CF121FE-0733-4FB9-9323-35E197A9CA19}"/>
              </a:ext>
            </a:extLst>
          </p:cNvPr>
          <p:cNvGrpSpPr/>
          <p:nvPr/>
        </p:nvGrpSpPr>
        <p:grpSpPr>
          <a:xfrm>
            <a:off x="5140708" y="4919860"/>
            <a:ext cx="6468680" cy="861774"/>
            <a:chOff x="5140708" y="4919860"/>
            <a:chExt cx="6468680" cy="861774"/>
          </a:xfrm>
        </p:grpSpPr>
        <p:sp>
          <p:nvSpPr>
            <p:cNvPr id="97" name="TextBox 96">
              <a:extLst>
                <a:ext uri="{FF2B5EF4-FFF2-40B4-BE49-F238E27FC236}">
                  <a16:creationId xmlns:a16="http://schemas.microsoft.com/office/drawing/2014/main" id="{B69BDABA-C962-465F-B423-0376A8EF3BAB}"/>
                </a:ext>
              </a:extLst>
            </p:cNvPr>
            <p:cNvSpPr txBox="1"/>
            <p:nvPr/>
          </p:nvSpPr>
          <p:spPr>
            <a:xfrm>
              <a:off x="6211974" y="4919860"/>
              <a:ext cx="5397414" cy="861774"/>
            </a:xfrm>
            <a:prstGeom prst="rect">
              <a:avLst/>
            </a:prstGeom>
            <a:noFill/>
          </p:spPr>
          <p:txBody>
            <a:bodyPr wrap="square" lIns="0">
              <a:spAutoFit/>
            </a:bodyPr>
            <a:lstStyle/>
            <a:p>
              <a:pPr>
                <a:spcAft>
                  <a:spcPts val="2000"/>
                </a:spcAft>
              </a:pPr>
              <a:r>
                <a:rPr lang="en-US" sz="1800">
                  <a:solidFill>
                    <a:schemeClr val="accent1"/>
                  </a:solidFill>
                  <a:latin typeface="+mj-lt"/>
                </a:rPr>
                <a:t>Solutions Platform </a:t>
              </a:r>
              <a:br>
                <a:rPr lang="en-US" sz="1800">
                  <a:solidFill>
                    <a:schemeClr val="accent1"/>
                  </a:solidFill>
                  <a:latin typeface="+mj-lt"/>
                </a:rPr>
              </a:br>
              <a:r>
                <a:rPr lang="en-US" sz="1600"/>
                <a:t>SharePoint Framework, Graph API, Power Platform – including inside Microsoft Teams</a:t>
              </a:r>
              <a:endParaRPr lang="en-US" sz="1800"/>
            </a:p>
          </p:txBody>
        </p:sp>
        <p:grpSp>
          <p:nvGrpSpPr>
            <p:cNvPr id="6" name="Group 5">
              <a:extLst>
                <a:ext uri="{FF2B5EF4-FFF2-40B4-BE49-F238E27FC236}">
                  <a16:creationId xmlns:a16="http://schemas.microsoft.com/office/drawing/2014/main" id="{528210E1-798D-41D5-B062-1AA3B22225A0}"/>
                </a:ext>
              </a:extLst>
            </p:cNvPr>
            <p:cNvGrpSpPr/>
            <p:nvPr/>
          </p:nvGrpSpPr>
          <p:grpSpPr>
            <a:xfrm>
              <a:off x="5140708" y="4984987"/>
              <a:ext cx="731520" cy="731520"/>
              <a:chOff x="5140708" y="4984987"/>
              <a:chExt cx="731520" cy="731520"/>
            </a:xfrm>
          </p:grpSpPr>
          <p:sp>
            <p:nvSpPr>
              <p:cNvPr id="98" name="Rectangle: Rounded Corners 25">
                <a:extLst>
                  <a:ext uri="{FF2B5EF4-FFF2-40B4-BE49-F238E27FC236}">
                    <a16:creationId xmlns:a16="http://schemas.microsoft.com/office/drawing/2014/main" id="{936A15E9-6119-4356-9A15-11F7FB3EC04A}"/>
                  </a:ext>
                </a:extLst>
              </p:cNvPr>
              <p:cNvSpPr/>
              <p:nvPr/>
            </p:nvSpPr>
            <p:spPr bwMode="auto">
              <a:xfrm>
                <a:off x="5140708" y="4984987"/>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pic>
            <p:nvPicPr>
              <p:cNvPr id="38" name="Graphic 37" descr="Lightbulb icon">
                <a:extLst>
                  <a:ext uri="{FF2B5EF4-FFF2-40B4-BE49-F238E27FC236}">
                    <a16:creationId xmlns:a16="http://schemas.microsoft.com/office/drawing/2014/main" id="{9EB3F3E9-3E65-4E99-B8F2-3957786792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3876" y="5145488"/>
                <a:ext cx="425184" cy="410518"/>
              </a:xfrm>
              <a:prstGeom prst="rect">
                <a:avLst/>
              </a:prstGeom>
            </p:spPr>
          </p:pic>
        </p:grpSp>
      </p:grpSp>
    </p:spTree>
    <p:extLst>
      <p:ext uri="{BB962C8B-B14F-4D97-AF65-F5344CB8AC3E}">
        <p14:creationId xmlns:p14="http://schemas.microsoft.com/office/powerpoint/2010/main" val="698792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63" presetClass="path" presetSubtype="0" decel="100000" fill="hold" nodeType="withEffect">
                                  <p:stCondLst>
                                    <p:cond delay="0"/>
                                  </p:stCondLst>
                                  <p:childTnLst>
                                    <p:animMotion origin="layout" path="M -2.08333E-7 -4.81481E-6 L 0.0276 -4.81481E-6 " pathEditMode="relative" rAng="0" ptsTypes="AA">
                                      <p:cBhvr>
                                        <p:cTn id="12" dur="500" fill="hold"/>
                                        <p:tgtEl>
                                          <p:spTgt spid="3"/>
                                        </p:tgtEl>
                                        <p:attrNameLst>
                                          <p:attrName>ppt_x</p:attrName>
                                          <p:attrName>ppt_y</p:attrName>
                                        </p:attrNameLst>
                                      </p:cBhvr>
                                      <p:rCtr x="1380" y="0"/>
                                    </p:animMotion>
                                  </p:childTnLst>
                                </p:cTn>
                              </p:par>
                              <p:par>
                                <p:cTn id="13" presetID="10" presetClass="entr" presetSubtype="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63" presetClass="path" presetSubtype="0" decel="100000" fill="hold" nodeType="withEffect">
                                  <p:stCondLst>
                                    <p:cond delay="250"/>
                                  </p:stCondLst>
                                  <p:childTnLst>
                                    <p:animMotion origin="layout" path="M -4.16667E-6 3.7037E-6 L 0.02761 3.7037E-6 " pathEditMode="relative" rAng="0" ptsTypes="AA">
                                      <p:cBhvr>
                                        <p:cTn id="17" dur="500" fill="hold"/>
                                        <p:tgtEl>
                                          <p:spTgt spid="4"/>
                                        </p:tgtEl>
                                        <p:attrNameLst>
                                          <p:attrName>ppt_x</p:attrName>
                                          <p:attrName>ppt_y</p:attrName>
                                        </p:attrNameLst>
                                      </p:cBhvr>
                                      <p:rCtr x="1380" y="0"/>
                                    </p:animMotion>
                                  </p:childTnLst>
                                </p:cTn>
                              </p:par>
                              <p:par>
                                <p:cTn id="18" presetID="10" presetClass="entr" presetSubtype="0" fill="hold" nodeType="with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63" presetClass="path" presetSubtype="0" decel="100000" fill="hold" nodeType="withEffect">
                                  <p:stCondLst>
                                    <p:cond delay="500"/>
                                  </p:stCondLst>
                                  <p:childTnLst>
                                    <p:animMotion origin="layout" path="M -8.33333E-7 4.07407E-6 L 0.02761 4.07407E-6 " pathEditMode="relative" rAng="0" ptsTypes="AA">
                                      <p:cBhvr>
                                        <p:cTn id="22" dur="500" fill="hold"/>
                                        <p:tgtEl>
                                          <p:spTgt spid="5"/>
                                        </p:tgtEl>
                                        <p:attrNameLst>
                                          <p:attrName>ppt_x</p:attrName>
                                          <p:attrName>ppt_y</p:attrName>
                                        </p:attrNameLst>
                                      </p:cBhvr>
                                      <p:rCtr x="1380" y="0"/>
                                    </p:animMotion>
                                  </p:childTnLst>
                                </p:cTn>
                              </p:par>
                              <p:par>
                                <p:cTn id="23" presetID="10" presetClass="entr" presetSubtype="0" fill="hold" nodeType="withEffect">
                                  <p:stCondLst>
                                    <p:cond delay="75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63" presetClass="path" presetSubtype="0" decel="100000" fill="hold" nodeType="withEffect">
                                  <p:stCondLst>
                                    <p:cond delay="750"/>
                                  </p:stCondLst>
                                  <p:childTnLst>
                                    <p:animMotion origin="layout" path="M 1.25E-6 -2.59259E-6 L 0.0276 -2.59259E-6 " pathEditMode="relative" rAng="0" ptsTypes="AA">
                                      <p:cBhvr>
                                        <p:cTn id="27" dur="500" fill="hold"/>
                                        <p:tgtEl>
                                          <p:spTgt spid="7"/>
                                        </p:tgtEl>
                                        <p:attrNameLst>
                                          <p:attrName>ppt_x</p:attrName>
                                          <p:attrName>ppt_y</p:attrName>
                                        </p:attrNameLst>
                                      </p:cBhvr>
                                      <p:rCtr x="13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106787-DEC8-46A7-BFC8-83E6323DF3D6}"/>
              </a:ext>
            </a:extLst>
          </p:cNvPr>
          <p:cNvSpPr>
            <a:spLocks noGrp="1"/>
          </p:cNvSpPr>
          <p:nvPr>
            <p:ph type="title"/>
          </p:nvPr>
        </p:nvSpPr>
        <p:spPr>
          <a:xfrm>
            <a:off x="588263" y="457200"/>
            <a:ext cx="11018520" cy="553998"/>
          </a:xfrm>
        </p:spPr>
        <p:txBody>
          <a:bodyPr/>
          <a:lstStyle/>
          <a:p>
            <a:r>
              <a:rPr lang="en-US" dirty="0"/>
              <a:t>Basic Microsoft Graph elements</a:t>
            </a:r>
          </a:p>
        </p:txBody>
      </p:sp>
      <p:sp>
        <p:nvSpPr>
          <p:cNvPr id="6" name="Text Placeholder 4">
            <a:extLst>
              <a:ext uri="{FF2B5EF4-FFF2-40B4-BE49-F238E27FC236}">
                <a16:creationId xmlns:a16="http://schemas.microsoft.com/office/drawing/2014/main" id="{FC5B43E7-BACA-4596-A1B7-3A36872173BC}"/>
              </a:ext>
            </a:extLst>
          </p:cNvPr>
          <p:cNvSpPr txBox="1">
            <a:spLocks/>
          </p:cNvSpPr>
          <p:nvPr/>
        </p:nvSpPr>
        <p:spPr>
          <a:xfrm>
            <a:off x="584199" y="1998537"/>
            <a:ext cx="11025189" cy="3261913"/>
          </a:xfrm>
          <a:prstGeom prst="rect">
            <a:avLst/>
          </a:prstGeom>
        </p:spPr>
        <p:txBody>
          <a:bodyPr lIns="0" tIns="0" rIns="0" bIns="0"/>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8575"/>
                </a:solidFill>
                <a:effectLst/>
                <a:uLnTx/>
                <a:uFillTx/>
                <a:cs typeface="Calibri" panose="020F0502020204030204" pitchFamily="34" charset="0"/>
                <a:hlinkClick r:id="rId2">
                  <a:extLst>
                    <a:ext uri="{A12FA001-AC4F-418D-AE19-62706E023703}">
                      <ahyp:hlinkClr xmlns:ahyp="http://schemas.microsoft.com/office/drawing/2018/hyperlinkcolor" val="tx"/>
                    </a:ext>
                  </a:extLst>
                </a:hlinkClick>
              </a:rPr>
              <a:t>Sites</a:t>
            </a:r>
            <a:r>
              <a:rPr kumimoji="0" lang="en-US" sz="2000" i="0" u="none" strike="noStrike" kern="1200" cap="none" spc="0" normalizeH="0" baseline="0" noProof="0" dirty="0">
                <a:ln>
                  <a:noFill/>
                </a:ln>
                <a:solidFill>
                  <a:srgbClr val="008575"/>
                </a:solidFill>
                <a:effectLst/>
                <a:uLnTx/>
                <a:uFillTx/>
                <a:cs typeface="Calibri" panose="020F0502020204030204" pitchFamily="34" charset="0"/>
              </a:rPr>
              <a:t> </a:t>
            </a:r>
            <a:r>
              <a:rPr kumimoji="0" lang="en-US" sz="2000" i="0" u="none" strike="noStrike" kern="1200" cap="none" spc="0" normalizeH="0" baseline="0" noProof="0" dirty="0">
                <a:ln>
                  <a:noFill/>
                </a:ln>
                <a:solidFill>
                  <a:schemeClr val="tx1"/>
                </a:solidFill>
                <a:effectLst/>
                <a:uLnTx/>
                <a:uFillTx/>
                <a:latin typeface="+mn-lt"/>
                <a:cs typeface="Calibri" panose="020F0502020204030204" pitchFamily="34" charset="0"/>
              </a:rPr>
              <a:t>– Contains lists, drives, and subsites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a:ln>
                  <a:noFill/>
                </a:ln>
                <a:solidFill>
                  <a:schemeClr val="tx1"/>
                </a:solidFill>
                <a:effectLst/>
                <a:uLnTx/>
                <a:uFillTx/>
                <a:latin typeface="+mn-lt"/>
                <a:cs typeface="Calibri" panose="020F0502020204030204" pitchFamily="34" charset="0"/>
              </a:rPr>
              <a:t>	  	/v1.0/sites/{site-id}</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8575"/>
                </a:solidFill>
                <a:effectLst/>
                <a:uLnTx/>
                <a:uFillTx/>
                <a:cs typeface="Calibri" panose="020F0502020204030204" pitchFamily="34" charset="0"/>
                <a:hlinkClick r:id="rId3">
                  <a:extLst>
                    <a:ext uri="{A12FA001-AC4F-418D-AE19-62706E023703}">
                      <ahyp:hlinkClr xmlns:ahyp="http://schemas.microsoft.com/office/drawing/2018/hyperlinkcolor" val="tx"/>
                    </a:ext>
                  </a:extLst>
                </a:hlinkClick>
              </a:rPr>
              <a:t>List</a:t>
            </a:r>
            <a:r>
              <a:rPr kumimoji="0" lang="en-US" sz="2000" i="0" u="none" strike="noStrike" kern="1200" cap="none" spc="0" normalizeH="0" baseline="0" noProof="0" dirty="0">
                <a:ln>
                  <a:noFill/>
                </a:ln>
                <a:solidFill>
                  <a:srgbClr val="008575"/>
                </a:solidFill>
                <a:effectLst/>
                <a:uLnTx/>
                <a:uFillTx/>
                <a:cs typeface="Calibri" panose="020F0502020204030204" pitchFamily="34" charset="0"/>
              </a:rPr>
              <a:t> </a:t>
            </a:r>
            <a:r>
              <a:rPr kumimoji="0" lang="en-US" sz="2000" i="0" u="none" strike="noStrike" kern="1200" cap="none" spc="0" normalizeH="0" baseline="0" noProof="0" dirty="0">
                <a:ln>
                  <a:noFill/>
                </a:ln>
                <a:solidFill>
                  <a:schemeClr val="tx1"/>
                </a:solidFill>
                <a:effectLst/>
                <a:uLnTx/>
                <a:uFillTx/>
                <a:latin typeface="+mn-lt"/>
                <a:cs typeface="Calibri" panose="020F0502020204030204" pitchFamily="34" charset="0"/>
              </a:rPr>
              <a:t>– Contains items, column definitions and content types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8575"/>
                </a:solidFill>
                <a:effectLst/>
                <a:uLnTx/>
                <a:uFillTx/>
                <a:cs typeface="Calibri" panose="020F0502020204030204" pitchFamily="34" charset="0"/>
                <a:hlinkClick r:id="rId4">
                  <a:extLst>
                    <a:ext uri="{A12FA001-AC4F-418D-AE19-62706E023703}">
                      <ahyp:hlinkClr xmlns:ahyp="http://schemas.microsoft.com/office/drawing/2018/hyperlinkcolor" val="tx"/>
                    </a:ext>
                  </a:extLst>
                </a:hlinkClick>
              </a:rPr>
              <a:t>ListItem</a:t>
            </a:r>
            <a:r>
              <a:rPr kumimoji="0" lang="en-US" sz="2000" i="0" u="none" strike="noStrike" kern="1200" cap="none" spc="0" normalizeH="0" baseline="0" noProof="0" dirty="0">
                <a:ln>
                  <a:noFill/>
                </a:ln>
                <a:solidFill>
                  <a:srgbClr val="008575"/>
                </a:solidFill>
                <a:effectLst/>
                <a:uLnTx/>
                <a:uFillTx/>
                <a:cs typeface="Calibri" panose="020F0502020204030204" pitchFamily="34" charset="0"/>
              </a:rPr>
              <a:t> </a:t>
            </a:r>
            <a:r>
              <a:rPr kumimoji="0" lang="en-US" sz="2000" i="0" u="none" strike="noStrike" kern="1200" cap="none" spc="0" normalizeH="0" baseline="0" noProof="0" dirty="0">
                <a:ln>
                  <a:noFill/>
                </a:ln>
                <a:solidFill>
                  <a:schemeClr val="tx1"/>
                </a:solidFill>
                <a:effectLst/>
                <a:uLnTx/>
                <a:uFillTx/>
                <a:latin typeface="+mn-lt"/>
                <a:cs typeface="Calibri" panose="020F0502020204030204" pitchFamily="34" charset="0"/>
              </a:rPr>
              <a:t>– The item data for the item in a list</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i="0" u="none" strike="noStrike" kern="1200" cap="none" spc="0" normalizeH="0" baseline="0" noProof="0" dirty="0">
                <a:ln>
                  <a:noFill/>
                </a:ln>
                <a:solidFill>
                  <a:schemeClr val="tx1"/>
                </a:solidFill>
                <a:effectLst/>
                <a:uLnTx/>
                <a:uFillTx/>
                <a:latin typeface="+mn-lt"/>
                <a:cs typeface="Calibri" panose="020F0502020204030204" pitchFamily="34" charset="0"/>
              </a:rPr>
              <a:t>	   	/v1.0/sites/{site-id}lists/{list-id}/items/{item-id}</a:t>
            </a:r>
          </a:p>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gradFill>
                <a:gsLst>
                  <a:gs pos="1250">
                    <a:prstClr val="black"/>
                  </a:gs>
                  <a:gs pos="100000">
                    <a:prstClr val="black"/>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386488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BF5E5-89AE-430C-8B92-7353EB5A67FC}"/>
              </a:ext>
            </a:extLst>
          </p:cNvPr>
          <p:cNvSpPr>
            <a:spLocks noGrp="1"/>
          </p:cNvSpPr>
          <p:nvPr>
            <p:ph type="title"/>
          </p:nvPr>
        </p:nvSpPr>
        <p:spPr>
          <a:xfrm>
            <a:off x="585216" y="3033223"/>
            <a:ext cx="9144000" cy="498598"/>
          </a:xfrm>
        </p:spPr>
        <p:txBody>
          <a:bodyPr/>
          <a:lstStyle/>
          <a:p>
            <a:r>
              <a:rPr lang="en-US" dirty="0"/>
              <a:t>SharePoint Framework</a:t>
            </a:r>
          </a:p>
        </p:txBody>
      </p:sp>
      <p:sp>
        <p:nvSpPr>
          <p:cNvPr id="3" name="Text Placeholder 2">
            <a:extLst>
              <a:ext uri="{FF2B5EF4-FFF2-40B4-BE49-F238E27FC236}">
                <a16:creationId xmlns:a16="http://schemas.microsoft.com/office/drawing/2014/main" id="{1F589EFE-28FC-4355-8494-A546CC15A065}"/>
              </a:ext>
            </a:extLst>
          </p:cNvPr>
          <p:cNvSpPr>
            <a:spLocks noGrp="1"/>
          </p:cNvSpPr>
          <p:nvPr>
            <p:ph type="body" sz="quarter" idx="12"/>
          </p:nvPr>
        </p:nvSpPr>
        <p:spPr>
          <a:xfrm>
            <a:off x="585216" y="3977319"/>
            <a:ext cx="9144000" cy="677108"/>
          </a:xfrm>
        </p:spPr>
        <p:txBody>
          <a:bodyPr/>
          <a:lstStyle/>
          <a:p>
            <a:r>
              <a:rPr lang="en-US" dirty="0"/>
              <a:t>Using SharePoint Framework (SPFx) to extend </a:t>
            </a:r>
            <a:br>
              <a:rPr lang="en-US" dirty="0"/>
            </a:br>
            <a:r>
              <a:rPr lang="en-US" dirty="0"/>
              <a:t>and enrich the SharePoint and Microsoft Teams user experience</a:t>
            </a:r>
          </a:p>
        </p:txBody>
      </p:sp>
    </p:spTree>
    <p:extLst>
      <p:ext uri="{BB962C8B-B14F-4D97-AF65-F5344CB8AC3E}">
        <p14:creationId xmlns:p14="http://schemas.microsoft.com/office/powerpoint/2010/main" val="372028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3" name="Group 422">
            <a:extLst>
              <a:ext uri="{FF2B5EF4-FFF2-40B4-BE49-F238E27FC236}">
                <a16:creationId xmlns:a16="http://schemas.microsoft.com/office/drawing/2014/main" id="{867071F0-399C-4A98-9E96-0C1128F629B4}"/>
              </a:ext>
            </a:extLst>
          </p:cNvPr>
          <p:cNvGrpSpPr/>
          <p:nvPr/>
        </p:nvGrpSpPr>
        <p:grpSpPr>
          <a:xfrm>
            <a:off x="1324549" y="1842013"/>
            <a:ext cx="9812034" cy="3598702"/>
            <a:chOff x="1324549" y="1864093"/>
            <a:chExt cx="9812034" cy="3598702"/>
          </a:xfrm>
        </p:grpSpPr>
        <p:cxnSp>
          <p:nvCxnSpPr>
            <p:cNvPr id="194" name="Straight Connector 193">
              <a:extLst>
                <a:ext uri="{FF2B5EF4-FFF2-40B4-BE49-F238E27FC236}">
                  <a16:creationId xmlns:a16="http://schemas.microsoft.com/office/drawing/2014/main" id="{7642DA6B-9178-460B-8E79-E1462EF4E696}"/>
                </a:ext>
              </a:extLst>
            </p:cNvPr>
            <p:cNvCxnSpPr>
              <a:cxnSpLocks/>
              <a:stCxn id="308" idx="6"/>
              <a:endCxn id="258" idx="6"/>
            </p:cNvCxnSpPr>
            <p:nvPr/>
          </p:nvCxnSpPr>
          <p:spPr>
            <a:xfrm flipH="1" flipV="1">
              <a:off x="6589589" y="3457304"/>
              <a:ext cx="3070094" cy="96602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7EC0088-229B-4BC1-88B2-67B750B634EF}"/>
                </a:ext>
              </a:extLst>
            </p:cNvPr>
            <p:cNvCxnSpPr>
              <a:cxnSpLocks/>
              <a:stCxn id="271" idx="0"/>
              <a:endCxn id="265" idx="4"/>
            </p:cNvCxnSpPr>
            <p:nvPr/>
          </p:nvCxnSpPr>
          <p:spPr>
            <a:xfrm flipV="1">
              <a:off x="8134829" y="2604612"/>
              <a:ext cx="184635" cy="185853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C478D7CE-F882-4168-9BF3-4E0E6DAB8149}"/>
                </a:ext>
              </a:extLst>
            </p:cNvPr>
            <p:cNvSpPr/>
            <p:nvPr/>
          </p:nvSpPr>
          <p:spPr bwMode="auto">
            <a:xfrm>
              <a:off x="4209082" y="5080229"/>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1B783EB2-3E9B-4325-ACCB-66331EEF6BE7}"/>
                </a:ext>
              </a:extLst>
            </p:cNvPr>
            <p:cNvSpPr/>
            <p:nvPr/>
          </p:nvSpPr>
          <p:spPr bwMode="auto">
            <a:xfrm>
              <a:off x="1521131" y="1868940"/>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a:extLst>
                <a:ext uri="{FF2B5EF4-FFF2-40B4-BE49-F238E27FC236}">
                  <a16:creationId xmlns:a16="http://schemas.microsoft.com/office/drawing/2014/main" id="{43820F50-DFCA-4305-99AB-2681B40FA94E}"/>
                </a:ext>
              </a:extLst>
            </p:cNvPr>
            <p:cNvSpPr/>
            <p:nvPr/>
          </p:nvSpPr>
          <p:spPr bwMode="auto">
            <a:xfrm>
              <a:off x="1952280" y="3211449"/>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a:extLst>
                <a:ext uri="{FF2B5EF4-FFF2-40B4-BE49-F238E27FC236}">
                  <a16:creationId xmlns:a16="http://schemas.microsoft.com/office/drawing/2014/main" id="{56ADBFD5-D1C1-493D-AB99-F96C47825B98}"/>
                </a:ext>
              </a:extLst>
            </p:cNvPr>
            <p:cNvSpPr/>
            <p:nvPr/>
          </p:nvSpPr>
          <p:spPr bwMode="auto">
            <a:xfrm>
              <a:off x="2441078" y="2263860"/>
              <a:ext cx="230588" cy="211801"/>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a:extLst>
                <a:ext uri="{FF2B5EF4-FFF2-40B4-BE49-F238E27FC236}">
                  <a16:creationId xmlns:a16="http://schemas.microsoft.com/office/drawing/2014/main" id="{28046EAC-8AF8-48DC-B2A5-E5AF0A1F0719}"/>
                </a:ext>
              </a:extLst>
            </p:cNvPr>
            <p:cNvSpPr/>
            <p:nvPr/>
          </p:nvSpPr>
          <p:spPr bwMode="auto">
            <a:xfrm>
              <a:off x="1875510" y="4530585"/>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a:extLst>
                <a:ext uri="{FF2B5EF4-FFF2-40B4-BE49-F238E27FC236}">
                  <a16:creationId xmlns:a16="http://schemas.microsoft.com/office/drawing/2014/main" id="{7047A322-1318-4C48-B685-6A09F27C902F}"/>
                </a:ext>
              </a:extLst>
            </p:cNvPr>
            <p:cNvSpPr/>
            <p:nvPr/>
          </p:nvSpPr>
          <p:spPr bwMode="auto">
            <a:xfrm>
              <a:off x="3146511" y="4750758"/>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6210C186-94CF-47A1-B058-E4A01BDC8855}"/>
                </a:ext>
              </a:extLst>
            </p:cNvPr>
            <p:cNvSpPr/>
            <p:nvPr/>
          </p:nvSpPr>
          <p:spPr bwMode="auto">
            <a:xfrm>
              <a:off x="2182868" y="5094865"/>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C7DD47EF-6771-4D7A-9EE2-8E4326BC0D38}"/>
                </a:ext>
              </a:extLst>
            </p:cNvPr>
            <p:cNvSpPr/>
            <p:nvPr/>
          </p:nvSpPr>
          <p:spPr bwMode="auto">
            <a:xfrm>
              <a:off x="1324549" y="3718888"/>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F99A31B5-BB64-41BA-897C-6FA6A38279FF}"/>
                </a:ext>
              </a:extLst>
            </p:cNvPr>
            <p:cNvSpPr/>
            <p:nvPr/>
          </p:nvSpPr>
          <p:spPr bwMode="auto">
            <a:xfrm>
              <a:off x="4617313" y="2239576"/>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5A740A1C-1DA9-4F80-8CD3-8C7E8480AC47}"/>
                </a:ext>
              </a:extLst>
            </p:cNvPr>
            <p:cNvSpPr/>
            <p:nvPr/>
          </p:nvSpPr>
          <p:spPr bwMode="auto">
            <a:xfrm>
              <a:off x="5624484" y="2512948"/>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46BA08C9-80ED-4360-ACDB-0B6AD6CC233A}"/>
                </a:ext>
              </a:extLst>
            </p:cNvPr>
            <p:cNvSpPr/>
            <p:nvPr/>
          </p:nvSpPr>
          <p:spPr bwMode="auto">
            <a:xfrm>
              <a:off x="5723062" y="3915702"/>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C1227AAB-5F99-4298-9124-E0D89CFDA333}"/>
                </a:ext>
              </a:extLst>
            </p:cNvPr>
            <p:cNvSpPr/>
            <p:nvPr/>
          </p:nvSpPr>
          <p:spPr bwMode="auto">
            <a:xfrm>
              <a:off x="5261889" y="4856658"/>
              <a:ext cx="230588" cy="211801"/>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528A034D-E117-40C0-95F3-F2DA86D9E0B5}"/>
                </a:ext>
              </a:extLst>
            </p:cNvPr>
            <p:cNvSpPr/>
            <p:nvPr/>
          </p:nvSpPr>
          <p:spPr bwMode="auto">
            <a:xfrm>
              <a:off x="5937294" y="5243390"/>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9" name="Oval 208">
              <a:extLst>
                <a:ext uri="{FF2B5EF4-FFF2-40B4-BE49-F238E27FC236}">
                  <a16:creationId xmlns:a16="http://schemas.microsoft.com/office/drawing/2014/main" id="{44FABCD7-BB19-40CE-BE41-FBAEC96F1FFF}"/>
                </a:ext>
              </a:extLst>
            </p:cNvPr>
            <p:cNvSpPr/>
            <p:nvPr/>
          </p:nvSpPr>
          <p:spPr bwMode="auto">
            <a:xfrm>
              <a:off x="5241902" y="3806013"/>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0" name="Oval 209">
              <a:extLst>
                <a:ext uri="{FF2B5EF4-FFF2-40B4-BE49-F238E27FC236}">
                  <a16:creationId xmlns:a16="http://schemas.microsoft.com/office/drawing/2014/main" id="{3A7C3446-1A73-4EEC-A1D4-EAA54C14B3E4}"/>
                </a:ext>
              </a:extLst>
            </p:cNvPr>
            <p:cNvSpPr/>
            <p:nvPr/>
          </p:nvSpPr>
          <p:spPr bwMode="auto">
            <a:xfrm>
              <a:off x="6705474" y="5262298"/>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CD32FCFD-74CB-41EF-9F5A-1CBD615EE4CE}"/>
                </a:ext>
              </a:extLst>
            </p:cNvPr>
            <p:cNvSpPr/>
            <p:nvPr/>
          </p:nvSpPr>
          <p:spPr bwMode="auto">
            <a:xfrm>
              <a:off x="1962016" y="2410550"/>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C1EEC2B1-F820-426C-8153-5D56A739BBBE}"/>
                </a:ext>
              </a:extLst>
            </p:cNvPr>
            <p:cNvSpPr/>
            <p:nvPr/>
          </p:nvSpPr>
          <p:spPr bwMode="auto">
            <a:xfrm>
              <a:off x="2747185" y="3796675"/>
              <a:ext cx="88899" cy="8165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a:extLst>
                <a:ext uri="{FF2B5EF4-FFF2-40B4-BE49-F238E27FC236}">
                  <a16:creationId xmlns:a16="http://schemas.microsoft.com/office/drawing/2014/main" id="{B36350D7-41A0-4F32-B32C-BDD95247898E}"/>
                </a:ext>
              </a:extLst>
            </p:cNvPr>
            <p:cNvSpPr/>
            <p:nvPr/>
          </p:nvSpPr>
          <p:spPr bwMode="auto">
            <a:xfrm>
              <a:off x="2761081" y="4577517"/>
              <a:ext cx="88899" cy="8165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a:extLst>
                <a:ext uri="{FF2B5EF4-FFF2-40B4-BE49-F238E27FC236}">
                  <a16:creationId xmlns:a16="http://schemas.microsoft.com/office/drawing/2014/main" id="{C2D9AF31-B12D-48FB-B049-8750B8120401}"/>
                </a:ext>
              </a:extLst>
            </p:cNvPr>
            <p:cNvSpPr/>
            <p:nvPr/>
          </p:nvSpPr>
          <p:spPr bwMode="auto">
            <a:xfrm>
              <a:off x="1433610" y="5080230"/>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15" name="Straight Connector 214">
              <a:extLst>
                <a:ext uri="{FF2B5EF4-FFF2-40B4-BE49-F238E27FC236}">
                  <a16:creationId xmlns:a16="http://schemas.microsoft.com/office/drawing/2014/main" id="{FE5F9ED3-D930-416E-A214-159EF121ABB8}"/>
                </a:ext>
              </a:extLst>
            </p:cNvPr>
            <p:cNvCxnSpPr>
              <a:endCxn id="211" idx="1"/>
            </p:cNvCxnSpPr>
            <p:nvPr/>
          </p:nvCxnSpPr>
          <p:spPr>
            <a:xfrm>
              <a:off x="1636424" y="1974840"/>
              <a:ext cx="338610" cy="447666"/>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B6A5CE2F-DE06-4D68-AA2B-84F9A156209F}"/>
                </a:ext>
              </a:extLst>
            </p:cNvPr>
            <p:cNvCxnSpPr>
              <a:cxnSpLocks/>
            </p:cNvCxnSpPr>
            <p:nvPr/>
          </p:nvCxnSpPr>
          <p:spPr>
            <a:xfrm flipH="1">
              <a:off x="2061572" y="2370015"/>
              <a:ext cx="506642" cy="928580"/>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17" name="Straight Connector 216">
              <a:extLst>
                <a:ext uri="{FF2B5EF4-FFF2-40B4-BE49-F238E27FC236}">
                  <a16:creationId xmlns:a16="http://schemas.microsoft.com/office/drawing/2014/main" id="{837E5ED7-4CBC-4687-A33B-0A37B3E36BC1}"/>
                </a:ext>
              </a:extLst>
            </p:cNvPr>
            <p:cNvCxnSpPr>
              <a:cxnSpLocks/>
            </p:cNvCxnSpPr>
            <p:nvPr/>
          </p:nvCxnSpPr>
          <p:spPr>
            <a:xfrm flipH="1">
              <a:off x="1995517" y="2378586"/>
              <a:ext cx="592080" cy="84940"/>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F51CCF9D-EC1A-4183-9D19-B73B97D5E60E}"/>
                </a:ext>
              </a:extLst>
            </p:cNvPr>
            <p:cNvCxnSpPr>
              <a:cxnSpLocks/>
            </p:cNvCxnSpPr>
            <p:nvPr/>
          </p:nvCxnSpPr>
          <p:spPr>
            <a:xfrm flipH="1" flipV="1">
              <a:off x="2011130" y="2451391"/>
              <a:ext cx="50441" cy="84058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3450A774-5F15-447A-B673-8F864F841168}"/>
                </a:ext>
              </a:extLst>
            </p:cNvPr>
            <p:cNvCxnSpPr>
              <a:cxnSpLocks/>
            </p:cNvCxnSpPr>
            <p:nvPr/>
          </p:nvCxnSpPr>
          <p:spPr>
            <a:xfrm flipH="1" flipV="1">
              <a:off x="2068778" y="3318454"/>
              <a:ext cx="728610" cy="519874"/>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20" name="Straight Connector 219">
              <a:extLst>
                <a:ext uri="{FF2B5EF4-FFF2-40B4-BE49-F238E27FC236}">
                  <a16:creationId xmlns:a16="http://schemas.microsoft.com/office/drawing/2014/main" id="{55F486D1-0341-45EB-8DAF-2AC7E61A73F4}"/>
                </a:ext>
              </a:extLst>
            </p:cNvPr>
            <p:cNvCxnSpPr>
              <a:cxnSpLocks/>
            </p:cNvCxnSpPr>
            <p:nvPr/>
          </p:nvCxnSpPr>
          <p:spPr>
            <a:xfrm flipV="1">
              <a:off x="1470690" y="3329485"/>
              <a:ext cx="595685" cy="452282"/>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E6F2939-5C00-4735-9B27-EF5797B86DFD}"/>
                </a:ext>
              </a:extLst>
            </p:cNvPr>
            <p:cNvCxnSpPr>
              <a:cxnSpLocks/>
            </p:cNvCxnSpPr>
            <p:nvPr/>
          </p:nvCxnSpPr>
          <p:spPr>
            <a:xfrm>
              <a:off x="2110811" y="3317349"/>
              <a:ext cx="1017227" cy="20960"/>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22" name="Straight Connector 221">
              <a:extLst>
                <a:ext uri="{FF2B5EF4-FFF2-40B4-BE49-F238E27FC236}">
                  <a16:creationId xmlns:a16="http://schemas.microsoft.com/office/drawing/2014/main" id="{CEB1349C-CE9C-4FD1-99A6-FDC162ECB085}"/>
                </a:ext>
              </a:extLst>
            </p:cNvPr>
            <p:cNvCxnSpPr>
              <a:cxnSpLocks/>
            </p:cNvCxnSpPr>
            <p:nvPr/>
          </p:nvCxnSpPr>
          <p:spPr>
            <a:xfrm>
              <a:off x="2563579" y="2363142"/>
              <a:ext cx="550046" cy="194151"/>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9A9F023-2159-470B-93B1-548645DB57C2}"/>
                </a:ext>
              </a:extLst>
            </p:cNvPr>
            <p:cNvCxnSpPr>
              <a:cxnSpLocks/>
            </p:cNvCxnSpPr>
            <p:nvPr/>
          </p:nvCxnSpPr>
          <p:spPr>
            <a:xfrm flipH="1">
              <a:off x="2294452" y="4606181"/>
              <a:ext cx="530121" cy="593058"/>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0E2618A-8D0D-4D53-8A2F-D3D5B78C2E73}"/>
                </a:ext>
              </a:extLst>
            </p:cNvPr>
            <p:cNvCxnSpPr>
              <a:cxnSpLocks/>
            </p:cNvCxnSpPr>
            <p:nvPr/>
          </p:nvCxnSpPr>
          <p:spPr>
            <a:xfrm flipH="1">
              <a:off x="1995408" y="4612424"/>
              <a:ext cx="1067041" cy="31214"/>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A4F56F2-977F-42E7-A2A3-24693F892C52}"/>
                </a:ext>
              </a:extLst>
            </p:cNvPr>
            <p:cNvCxnSpPr>
              <a:cxnSpLocks/>
            </p:cNvCxnSpPr>
            <p:nvPr/>
          </p:nvCxnSpPr>
          <p:spPr>
            <a:xfrm flipH="1" flipV="1">
              <a:off x="2790591" y="3844570"/>
              <a:ext cx="346618" cy="19976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BB8D204-7707-4EB1-9C48-8BA9485DFD2C}"/>
                </a:ext>
              </a:extLst>
            </p:cNvPr>
            <p:cNvCxnSpPr>
              <a:cxnSpLocks/>
            </p:cNvCxnSpPr>
            <p:nvPr/>
          </p:nvCxnSpPr>
          <p:spPr>
            <a:xfrm flipH="1">
              <a:off x="1456225" y="3838326"/>
              <a:ext cx="1334365" cy="1308888"/>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27" name="Straight Connector 226">
              <a:extLst>
                <a:ext uri="{FF2B5EF4-FFF2-40B4-BE49-F238E27FC236}">
                  <a16:creationId xmlns:a16="http://schemas.microsoft.com/office/drawing/2014/main" id="{DE7E95D8-A56B-44FC-AE24-5F649FFF525F}"/>
                </a:ext>
              </a:extLst>
            </p:cNvPr>
            <p:cNvCxnSpPr>
              <a:cxnSpLocks/>
            </p:cNvCxnSpPr>
            <p:nvPr/>
          </p:nvCxnSpPr>
          <p:spPr>
            <a:xfrm flipH="1">
              <a:off x="2301248" y="4887102"/>
              <a:ext cx="965093" cy="33086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E250010-AB9A-4B08-B11B-856630138921}"/>
                </a:ext>
              </a:extLst>
            </p:cNvPr>
            <p:cNvCxnSpPr>
              <a:cxnSpLocks/>
            </p:cNvCxnSpPr>
            <p:nvPr/>
          </p:nvCxnSpPr>
          <p:spPr>
            <a:xfrm flipH="1" flipV="1">
              <a:off x="3286730" y="4893345"/>
              <a:ext cx="1019465" cy="305893"/>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19D6773-3D5B-4897-A7E6-10D01A3987CC}"/>
                </a:ext>
              </a:extLst>
            </p:cNvPr>
            <p:cNvCxnSpPr>
              <a:cxnSpLocks/>
            </p:cNvCxnSpPr>
            <p:nvPr/>
          </p:nvCxnSpPr>
          <p:spPr>
            <a:xfrm flipH="1" flipV="1">
              <a:off x="4691326" y="4816352"/>
              <a:ext cx="709095" cy="139420"/>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342D34A3-6533-4093-9B2B-44026200F0D4}"/>
                </a:ext>
              </a:extLst>
            </p:cNvPr>
            <p:cNvCxnSpPr>
              <a:cxnSpLocks/>
            </p:cNvCxnSpPr>
            <p:nvPr/>
          </p:nvCxnSpPr>
          <p:spPr>
            <a:xfrm flipH="1" flipV="1">
              <a:off x="5318863" y="3863301"/>
              <a:ext cx="516528" cy="16230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B0CB4551-D690-43F3-A4D4-8A57E3ACF938}"/>
                </a:ext>
              </a:extLst>
            </p:cNvPr>
            <p:cNvCxnSpPr>
              <a:cxnSpLocks/>
            </p:cNvCxnSpPr>
            <p:nvPr/>
          </p:nvCxnSpPr>
          <p:spPr>
            <a:xfrm flipH="1">
              <a:off x="4738903" y="3857056"/>
              <a:ext cx="566369" cy="4164"/>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D891CF9-7E22-461B-9F2F-2C695849F7C2}"/>
                </a:ext>
              </a:extLst>
            </p:cNvPr>
            <p:cNvCxnSpPr>
              <a:cxnSpLocks/>
              <a:stCxn id="258" idx="2"/>
            </p:cNvCxnSpPr>
            <p:nvPr/>
          </p:nvCxnSpPr>
          <p:spPr>
            <a:xfrm flipH="1">
              <a:off x="5291930" y="3457304"/>
              <a:ext cx="1067071" cy="38194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C2929CF-E761-4B76-A72A-72BE800A69A3}"/>
                </a:ext>
              </a:extLst>
            </p:cNvPr>
            <p:cNvCxnSpPr>
              <a:cxnSpLocks/>
              <a:stCxn id="259" idx="0"/>
              <a:endCxn id="205" idx="5"/>
            </p:cNvCxnSpPr>
            <p:nvPr/>
          </p:nvCxnSpPr>
          <p:spPr>
            <a:xfrm flipH="1" flipV="1">
              <a:off x="5821303" y="2693732"/>
              <a:ext cx="158846" cy="52229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4A8ECA85-0B3B-4042-9FD9-C34E84C35D50}"/>
                </a:ext>
              </a:extLst>
            </p:cNvPr>
            <p:cNvCxnSpPr>
              <a:cxnSpLocks/>
              <a:endCxn id="205" idx="2"/>
            </p:cNvCxnSpPr>
            <p:nvPr/>
          </p:nvCxnSpPr>
          <p:spPr>
            <a:xfrm>
              <a:off x="4753615" y="2363142"/>
              <a:ext cx="870868" cy="255706"/>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591C7057-5615-4197-9354-9403DC621545}"/>
                </a:ext>
              </a:extLst>
            </p:cNvPr>
            <p:cNvCxnSpPr>
              <a:cxnSpLocks/>
              <a:endCxn id="205" idx="5"/>
            </p:cNvCxnSpPr>
            <p:nvPr/>
          </p:nvCxnSpPr>
          <p:spPr>
            <a:xfrm flipH="1" flipV="1">
              <a:off x="5821303" y="2693732"/>
              <a:ext cx="421875" cy="208191"/>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6" name="Oval 235">
              <a:extLst>
                <a:ext uri="{FF2B5EF4-FFF2-40B4-BE49-F238E27FC236}">
                  <a16:creationId xmlns:a16="http://schemas.microsoft.com/office/drawing/2014/main" id="{372493FC-C731-4077-87A2-A0B58947F2FB}"/>
                </a:ext>
              </a:extLst>
            </p:cNvPr>
            <p:cNvSpPr/>
            <p:nvPr/>
          </p:nvSpPr>
          <p:spPr bwMode="auto">
            <a:xfrm>
              <a:off x="5638883" y="4317428"/>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37" name="Straight Connector 236">
              <a:extLst>
                <a:ext uri="{FF2B5EF4-FFF2-40B4-BE49-F238E27FC236}">
                  <a16:creationId xmlns:a16="http://schemas.microsoft.com/office/drawing/2014/main" id="{AB5C875B-47C3-4DC3-8574-E03BA8B21A91}"/>
                </a:ext>
              </a:extLst>
            </p:cNvPr>
            <p:cNvCxnSpPr>
              <a:cxnSpLocks/>
            </p:cNvCxnSpPr>
            <p:nvPr/>
          </p:nvCxnSpPr>
          <p:spPr>
            <a:xfrm flipH="1">
              <a:off x="5676808" y="4038093"/>
              <a:ext cx="185769" cy="328784"/>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BD4B4E7-CD0C-4A3D-8531-132A8C941395}"/>
                </a:ext>
              </a:extLst>
            </p:cNvPr>
            <p:cNvCxnSpPr>
              <a:cxnSpLocks/>
            </p:cNvCxnSpPr>
            <p:nvPr/>
          </p:nvCxnSpPr>
          <p:spPr>
            <a:xfrm>
              <a:off x="5296208" y="3854975"/>
              <a:ext cx="743076" cy="1487846"/>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054FD5F-1F0A-43A2-9E46-BE50951D9A78}"/>
                </a:ext>
              </a:extLst>
            </p:cNvPr>
            <p:cNvCxnSpPr>
              <a:cxnSpLocks/>
            </p:cNvCxnSpPr>
            <p:nvPr/>
          </p:nvCxnSpPr>
          <p:spPr>
            <a:xfrm flipV="1">
              <a:off x="6744919" y="5021088"/>
              <a:ext cx="648227" cy="269711"/>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AD6A66B-5D1C-4205-B060-D859E1DEDB75}"/>
                </a:ext>
              </a:extLst>
            </p:cNvPr>
            <p:cNvCxnSpPr>
              <a:cxnSpLocks/>
              <a:endCxn id="205" idx="2"/>
            </p:cNvCxnSpPr>
            <p:nvPr/>
          </p:nvCxnSpPr>
          <p:spPr>
            <a:xfrm flipV="1">
              <a:off x="4737025" y="2618849"/>
              <a:ext cx="887459" cy="158618"/>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A05C9600-8AB2-4B99-A821-96F343B4370B}"/>
                </a:ext>
              </a:extLst>
            </p:cNvPr>
            <p:cNvSpPr/>
            <p:nvPr/>
          </p:nvSpPr>
          <p:spPr bwMode="auto">
            <a:xfrm>
              <a:off x="3337497" y="1897275"/>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2" name="Straight Connector 241">
              <a:extLst>
                <a:ext uri="{FF2B5EF4-FFF2-40B4-BE49-F238E27FC236}">
                  <a16:creationId xmlns:a16="http://schemas.microsoft.com/office/drawing/2014/main" id="{E9C133A3-3BE8-4B0F-ADEA-D707FB709B87}"/>
                </a:ext>
              </a:extLst>
            </p:cNvPr>
            <p:cNvCxnSpPr>
              <a:cxnSpLocks/>
            </p:cNvCxnSpPr>
            <p:nvPr/>
          </p:nvCxnSpPr>
          <p:spPr>
            <a:xfrm>
              <a:off x="3450705" y="2036487"/>
              <a:ext cx="87491" cy="522084"/>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3" name="Oval 242">
              <a:extLst>
                <a:ext uri="{FF2B5EF4-FFF2-40B4-BE49-F238E27FC236}">
                  <a16:creationId xmlns:a16="http://schemas.microsoft.com/office/drawing/2014/main" id="{6CC04827-F6A6-4DF7-B801-381D54429AE6}"/>
                </a:ext>
              </a:extLst>
            </p:cNvPr>
            <p:cNvSpPr/>
            <p:nvPr/>
          </p:nvSpPr>
          <p:spPr bwMode="auto">
            <a:xfrm>
              <a:off x="4261745" y="2375611"/>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95E7071E-0D6F-440B-A580-7BF9399D9A85}"/>
                </a:ext>
              </a:extLst>
            </p:cNvPr>
            <p:cNvCxnSpPr>
              <a:cxnSpLocks/>
            </p:cNvCxnSpPr>
            <p:nvPr/>
          </p:nvCxnSpPr>
          <p:spPr>
            <a:xfrm flipH="1">
              <a:off x="4297131" y="2402505"/>
              <a:ext cx="15859" cy="19768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9" name="Oval 248">
              <a:extLst>
                <a:ext uri="{FF2B5EF4-FFF2-40B4-BE49-F238E27FC236}">
                  <a16:creationId xmlns:a16="http://schemas.microsoft.com/office/drawing/2014/main" id="{ADC9F049-8888-4D27-A9B4-EFBADAD3DA55}"/>
                </a:ext>
              </a:extLst>
            </p:cNvPr>
            <p:cNvSpPr/>
            <p:nvPr/>
          </p:nvSpPr>
          <p:spPr bwMode="auto">
            <a:xfrm rot="10800000">
              <a:off x="10147391" y="5072429"/>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E8A7A274-4EBD-4A18-8DC8-D966CDEB2BEB}"/>
                </a:ext>
              </a:extLst>
            </p:cNvPr>
            <p:cNvSpPr/>
            <p:nvPr/>
          </p:nvSpPr>
          <p:spPr bwMode="auto">
            <a:xfrm rot="10800000">
              <a:off x="10905995" y="4886061"/>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a:extLst>
                <a:ext uri="{FF2B5EF4-FFF2-40B4-BE49-F238E27FC236}">
                  <a16:creationId xmlns:a16="http://schemas.microsoft.com/office/drawing/2014/main" id="{29767F19-5E57-4834-8CF4-BBDB24BA15BE}"/>
                </a:ext>
              </a:extLst>
            </p:cNvPr>
            <p:cNvSpPr/>
            <p:nvPr/>
          </p:nvSpPr>
          <p:spPr bwMode="auto">
            <a:xfrm rot="10800000">
              <a:off x="10962563" y="4456204"/>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52" name="Straight Connector 251">
              <a:extLst>
                <a:ext uri="{FF2B5EF4-FFF2-40B4-BE49-F238E27FC236}">
                  <a16:creationId xmlns:a16="http://schemas.microsoft.com/office/drawing/2014/main" id="{ED42C723-E8C1-4115-9555-7754D8117546}"/>
                </a:ext>
              </a:extLst>
            </p:cNvPr>
            <p:cNvCxnSpPr>
              <a:cxnSpLocks/>
              <a:stCxn id="268" idx="5"/>
              <a:endCxn id="249" idx="7"/>
            </p:cNvCxnSpPr>
            <p:nvPr/>
          </p:nvCxnSpPr>
          <p:spPr>
            <a:xfrm>
              <a:off x="9702580" y="4676940"/>
              <a:ext cx="478580" cy="576272"/>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BF6324EB-42B0-4AB8-B116-FF9379371044}"/>
                </a:ext>
              </a:extLst>
            </p:cNvPr>
            <p:cNvCxnSpPr>
              <a:cxnSpLocks/>
              <a:stCxn id="251" idx="0"/>
              <a:endCxn id="249" idx="0"/>
            </p:cNvCxnSpPr>
            <p:nvPr/>
          </p:nvCxnSpPr>
          <p:spPr>
            <a:xfrm flipH="1">
              <a:off x="10262684" y="4537859"/>
              <a:ext cx="744327" cy="746371"/>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55" name="Oval 254">
              <a:extLst>
                <a:ext uri="{FF2B5EF4-FFF2-40B4-BE49-F238E27FC236}">
                  <a16:creationId xmlns:a16="http://schemas.microsoft.com/office/drawing/2014/main" id="{FCA92D71-8309-40D1-866B-EC77FF10C3AB}"/>
                </a:ext>
              </a:extLst>
            </p:cNvPr>
            <p:cNvSpPr/>
            <p:nvPr/>
          </p:nvSpPr>
          <p:spPr bwMode="auto">
            <a:xfrm>
              <a:off x="2712812" y="3775739"/>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a:extLst>
                <a:ext uri="{FF2B5EF4-FFF2-40B4-BE49-F238E27FC236}">
                  <a16:creationId xmlns:a16="http://schemas.microsoft.com/office/drawing/2014/main" id="{05480F17-2533-44AD-B266-15EB89BD1579}"/>
                </a:ext>
              </a:extLst>
            </p:cNvPr>
            <p:cNvSpPr/>
            <p:nvPr/>
          </p:nvSpPr>
          <p:spPr bwMode="auto">
            <a:xfrm>
              <a:off x="4623150" y="4763424"/>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7" name="Oval 256">
              <a:extLst>
                <a:ext uri="{FF2B5EF4-FFF2-40B4-BE49-F238E27FC236}">
                  <a16:creationId xmlns:a16="http://schemas.microsoft.com/office/drawing/2014/main" id="{A0E84E17-C885-4F1C-9AA2-7BF25C2F4D5D}"/>
                </a:ext>
              </a:extLst>
            </p:cNvPr>
            <p:cNvSpPr/>
            <p:nvPr/>
          </p:nvSpPr>
          <p:spPr bwMode="auto">
            <a:xfrm>
              <a:off x="7289015" y="4898076"/>
              <a:ext cx="230588" cy="211801"/>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8" name="Oval 257">
              <a:extLst>
                <a:ext uri="{FF2B5EF4-FFF2-40B4-BE49-F238E27FC236}">
                  <a16:creationId xmlns:a16="http://schemas.microsoft.com/office/drawing/2014/main" id="{6CCBB94E-3BEC-46AF-916E-86BEC23D0500}"/>
                </a:ext>
              </a:extLst>
            </p:cNvPr>
            <p:cNvSpPr/>
            <p:nvPr/>
          </p:nvSpPr>
          <p:spPr bwMode="auto">
            <a:xfrm>
              <a:off x="6359001" y="3351403"/>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9" name="Oval 258">
              <a:extLst>
                <a:ext uri="{FF2B5EF4-FFF2-40B4-BE49-F238E27FC236}">
                  <a16:creationId xmlns:a16="http://schemas.microsoft.com/office/drawing/2014/main" id="{76DD69CA-CECB-4F19-BCB2-329192BBBE57}"/>
                </a:ext>
              </a:extLst>
            </p:cNvPr>
            <p:cNvSpPr/>
            <p:nvPr/>
          </p:nvSpPr>
          <p:spPr bwMode="auto">
            <a:xfrm>
              <a:off x="5935700" y="3216031"/>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0" name="Oval 259">
              <a:extLst>
                <a:ext uri="{FF2B5EF4-FFF2-40B4-BE49-F238E27FC236}">
                  <a16:creationId xmlns:a16="http://schemas.microsoft.com/office/drawing/2014/main" id="{3E424B7A-6B45-40F3-A2F1-52EA35CB25C9}"/>
                </a:ext>
              </a:extLst>
            </p:cNvPr>
            <p:cNvSpPr/>
            <p:nvPr/>
          </p:nvSpPr>
          <p:spPr bwMode="auto">
            <a:xfrm>
              <a:off x="6189166" y="2856220"/>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id="{7DEDF45F-98B5-4A16-A646-78689B8BE940}"/>
                </a:ext>
              </a:extLst>
            </p:cNvPr>
            <p:cNvCxnSpPr>
              <a:cxnSpLocks/>
            </p:cNvCxnSpPr>
            <p:nvPr/>
          </p:nvCxnSpPr>
          <p:spPr>
            <a:xfrm>
              <a:off x="6926591" y="4750758"/>
              <a:ext cx="524235" cy="222703"/>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A1DBFCB8-9126-4E75-B57D-9F6A998F9667}"/>
                </a:ext>
              </a:extLst>
            </p:cNvPr>
            <p:cNvSpPr/>
            <p:nvPr/>
          </p:nvSpPr>
          <p:spPr bwMode="auto">
            <a:xfrm>
              <a:off x="6830321" y="4685697"/>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63" name="Straight Connector 262">
              <a:extLst>
                <a:ext uri="{FF2B5EF4-FFF2-40B4-BE49-F238E27FC236}">
                  <a16:creationId xmlns:a16="http://schemas.microsoft.com/office/drawing/2014/main" id="{42E94C30-C515-4481-8C48-E964ACCB5A61}"/>
                </a:ext>
              </a:extLst>
            </p:cNvPr>
            <p:cNvCxnSpPr>
              <a:cxnSpLocks/>
              <a:stCxn id="262" idx="0"/>
            </p:cNvCxnSpPr>
            <p:nvPr/>
          </p:nvCxnSpPr>
          <p:spPr>
            <a:xfrm flipH="1" flipV="1">
              <a:off x="6474295" y="3434287"/>
              <a:ext cx="424203" cy="125140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4" name="Oval 263">
              <a:extLst>
                <a:ext uri="{FF2B5EF4-FFF2-40B4-BE49-F238E27FC236}">
                  <a16:creationId xmlns:a16="http://schemas.microsoft.com/office/drawing/2014/main" id="{EEB67EBE-A57A-4A01-A033-84EF6CB49ADC}"/>
                </a:ext>
              </a:extLst>
            </p:cNvPr>
            <p:cNvSpPr/>
            <p:nvPr/>
          </p:nvSpPr>
          <p:spPr bwMode="auto">
            <a:xfrm>
              <a:off x="7371532" y="2067576"/>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5" name="Oval 264">
              <a:extLst>
                <a:ext uri="{FF2B5EF4-FFF2-40B4-BE49-F238E27FC236}">
                  <a16:creationId xmlns:a16="http://schemas.microsoft.com/office/drawing/2014/main" id="{76B90DCE-E747-4E4C-BB70-4614EB36F560}"/>
                </a:ext>
              </a:extLst>
            </p:cNvPr>
            <p:cNvSpPr/>
            <p:nvPr/>
          </p:nvSpPr>
          <p:spPr bwMode="auto">
            <a:xfrm>
              <a:off x="8275014" y="2522956"/>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6" name="Oval 265">
              <a:extLst>
                <a:ext uri="{FF2B5EF4-FFF2-40B4-BE49-F238E27FC236}">
                  <a16:creationId xmlns:a16="http://schemas.microsoft.com/office/drawing/2014/main" id="{DB734D86-62AB-4410-AA69-0824EED467A2}"/>
                </a:ext>
              </a:extLst>
            </p:cNvPr>
            <p:cNvSpPr/>
            <p:nvPr/>
          </p:nvSpPr>
          <p:spPr bwMode="auto">
            <a:xfrm>
              <a:off x="10291167" y="2416437"/>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7" name="Oval 266">
              <a:extLst>
                <a:ext uri="{FF2B5EF4-FFF2-40B4-BE49-F238E27FC236}">
                  <a16:creationId xmlns:a16="http://schemas.microsoft.com/office/drawing/2014/main" id="{4152753D-C2D5-43A2-BCE2-28DB045AA0BD}"/>
                </a:ext>
              </a:extLst>
            </p:cNvPr>
            <p:cNvSpPr/>
            <p:nvPr/>
          </p:nvSpPr>
          <p:spPr bwMode="auto">
            <a:xfrm>
              <a:off x="10462778" y="3982044"/>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8" name="Oval 267">
              <a:extLst>
                <a:ext uri="{FF2B5EF4-FFF2-40B4-BE49-F238E27FC236}">
                  <a16:creationId xmlns:a16="http://schemas.microsoft.com/office/drawing/2014/main" id="{C0927150-90D1-4957-9F85-72209B0059AC}"/>
                </a:ext>
              </a:extLst>
            </p:cNvPr>
            <p:cNvSpPr/>
            <p:nvPr/>
          </p:nvSpPr>
          <p:spPr bwMode="auto">
            <a:xfrm>
              <a:off x="9626700" y="4607243"/>
              <a:ext cx="88899" cy="81655"/>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B7FE1788-3525-4E04-B91D-47DEC720047A}"/>
                </a:ext>
              </a:extLst>
            </p:cNvPr>
            <p:cNvSpPr/>
            <p:nvPr/>
          </p:nvSpPr>
          <p:spPr bwMode="auto">
            <a:xfrm>
              <a:off x="9171284" y="4743793"/>
              <a:ext cx="152001" cy="153290"/>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a:extLst>
                <a:ext uri="{FF2B5EF4-FFF2-40B4-BE49-F238E27FC236}">
                  <a16:creationId xmlns:a16="http://schemas.microsoft.com/office/drawing/2014/main" id="{FBD43CB3-8F93-4BD4-8558-912962AA5DD3}"/>
                </a:ext>
              </a:extLst>
            </p:cNvPr>
            <p:cNvSpPr/>
            <p:nvPr/>
          </p:nvSpPr>
          <p:spPr bwMode="auto">
            <a:xfrm>
              <a:off x="9128356" y="5250994"/>
              <a:ext cx="230588" cy="211801"/>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a:extLst>
                <a:ext uri="{FF2B5EF4-FFF2-40B4-BE49-F238E27FC236}">
                  <a16:creationId xmlns:a16="http://schemas.microsoft.com/office/drawing/2014/main" id="{65520F41-BEBD-464A-BA5E-DB42868F20F0}"/>
                </a:ext>
              </a:extLst>
            </p:cNvPr>
            <p:cNvSpPr/>
            <p:nvPr/>
          </p:nvSpPr>
          <p:spPr bwMode="auto">
            <a:xfrm>
              <a:off x="8019534" y="4463145"/>
              <a:ext cx="230588" cy="211801"/>
            </a:xfrm>
            <a:prstGeom prst="ellipse">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43C9163C-CAC7-49B4-8A01-77E6D1E57309}"/>
                </a:ext>
              </a:extLst>
            </p:cNvPr>
            <p:cNvSpPr/>
            <p:nvPr/>
          </p:nvSpPr>
          <p:spPr bwMode="auto">
            <a:xfrm>
              <a:off x="9972216" y="1864093"/>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a:extLst>
                <a:ext uri="{FF2B5EF4-FFF2-40B4-BE49-F238E27FC236}">
                  <a16:creationId xmlns:a16="http://schemas.microsoft.com/office/drawing/2014/main" id="{12F93AAF-07E3-462D-9947-EE01AA9F1137}"/>
                </a:ext>
              </a:extLst>
            </p:cNvPr>
            <p:cNvSpPr/>
            <p:nvPr/>
          </p:nvSpPr>
          <p:spPr bwMode="auto">
            <a:xfrm rot="10800000">
              <a:off x="10620638" y="3331050"/>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98" name="Straight Connector 297">
              <a:extLst>
                <a:ext uri="{FF2B5EF4-FFF2-40B4-BE49-F238E27FC236}">
                  <a16:creationId xmlns:a16="http://schemas.microsoft.com/office/drawing/2014/main" id="{DB012FFA-3BD0-4AB6-BBD4-6B9704261B5F}"/>
                </a:ext>
              </a:extLst>
            </p:cNvPr>
            <p:cNvCxnSpPr>
              <a:cxnSpLocks/>
              <a:stCxn id="269" idx="7"/>
              <a:endCxn id="268" idx="3"/>
            </p:cNvCxnSpPr>
            <p:nvPr/>
          </p:nvCxnSpPr>
          <p:spPr>
            <a:xfrm flipV="1">
              <a:off x="9301025" y="4676939"/>
              <a:ext cx="338693" cy="89302"/>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299" name="Straight Connector 298">
              <a:extLst>
                <a:ext uri="{FF2B5EF4-FFF2-40B4-BE49-F238E27FC236}">
                  <a16:creationId xmlns:a16="http://schemas.microsoft.com/office/drawing/2014/main" id="{2EDCD30B-7055-4676-BC0D-FF0177B3B0B7}"/>
                </a:ext>
              </a:extLst>
            </p:cNvPr>
            <p:cNvCxnSpPr>
              <a:cxnSpLocks/>
              <a:stCxn id="270" idx="1"/>
              <a:endCxn id="271" idx="6"/>
            </p:cNvCxnSpPr>
            <p:nvPr/>
          </p:nvCxnSpPr>
          <p:spPr>
            <a:xfrm flipH="1" flipV="1">
              <a:off x="8250122" y="4569046"/>
              <a:ext cx="912003" cy="712965"/>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300" name="Straight Connector 299">
              <a:extLst>
                <a:ext uri="{FF2B5EF4-FFF2-40B4-BE49-F238E27FC236}">
                  <a16:creationId xmlns:a16="http://schemas.microsoft.com/office/drawing/2014/main" id="{68E1165F-D63E-4FE4-BE6E-BE06B67A869B}"/>
                </a:ext>
              </a:extLst>
            </p:cNvPr>
            <p:cNvCxnSpPr>
              <a:cxnSpLocks/>
              <a:stCxn id="270" idx="7"/>
              <a:endCxn id="268" idx="4"/>
            </p:cNvCxnSpPr>
            <p:nvPr/>
          </p:nvCxnSpPr>
          <p:spPr>
            <a:xfrm flipV="1">
              <a:off x="9325173" y="4688899"/>
              <a:ext cx="345976" cy="593114"/>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301" name="Straight Connector 300">
              <a:extLst>
                <a:ext uri="{FF2B5EF4-FFF2-40B4-BE49-F238E27FC236}">
                  <a16:creationId xmlns:a16="http://schemas.microsoft.com/office/drawing/2014/main" id="{5A5486D7-A9BB-4CE9-818B-27B84E68847C}"/>
                </a:ext>
              </a:extLst>
            </p:cNvPr>
            <p:cNvCxnSpPr>
              <a:cxnSpLocks/>
              <a:stCxn id="262" idx="3"/>
              <a:endCxn id="208" idx="7"/>
            </p:cNvCxnSpPr>
            <p:nvPr/>
          </p:nvCxnSpPr>
          <p:spPr>
            <a:xfrm flipH="1">
              <a:off x="6134113" y="4792217"/>
              <a:ext cx="716176" cy="482191"/>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2" name="Oval 301">
              <a:extLst>
                <a:ext uri="{FF2B5EF4-FFF2-40B4-BE49-F238E27FC236}">
                  <a16:creationId xmlns:a16="http://schemas.microsoft.com/office/drawing/2014/main" id="{8AC3F457-BFE0-4EC6-A2E5-4D61E91839C1}"/>
                </a:ext>
              </a:extLst>
            </p:cNvPr>
            <p:cNvSpPr/>
            <p:nvPr/>
          </p:nvSpPr>
          <p:spPr bwMode="auto">
            <a:xfrm>
              <a:off x="9325971" y="2751988"/>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3" name="Oval 302">
              <a:extLst>
                <a:ext uri="{FF2B5EF4-FFF2-40B4-BE49-F238E27FC236}">
                  <a16:creationId xmlns:a16="http://schemas.microsoft.com/office/drawing/2014/main" id="{81C9FA88-1FD5-4828-BA5E-22ECC659E584}"/>
                </a:ext>
              </a:extLst>
            </p:cNvPr>
            <p:cNvSpPr/>
            <p:nvPr/>
          </p:nvSpPr>
          <p:spPr bwMode="auto">
            <a:xfrm>
              <a:off x="6891410" y="2539326"/>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04" name="Straight Connector 303">
              <a:extLst>
                <a:ext uri="{FF2B5EF4-FFF2-40B4-BE49-F238E27FC236}">
                  <a16:creationId xmlns:a16="http://schemas.microsoft.com/office/drawing/2014/main" id="{7F5F3444-F2C0-40AC-BF0C-82FAAE2469A8}"/>
                </a:ext>
              </a:extLst>
            </p:cNvPr>
            <p:cNvCxnSpPr>
              <a:cxnSpLocks/>
              <a:stCxn id="265" idx="6"/>
              <a:endCxn id="303" idx="6"/>
            </p:cNvCxnSpPr>
            <p:nvPr/>
          </p:nvCxnSpPr>
          <p:spPr>
            <a:xfrm flipH="1">
              <a:off x="7121998" y="2563783"/>
              <a:ext cx="1241914" cy="81444"/>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AFAD595B-A079-4D19-A368-6ABBAD10CD5E}"/>
                </a:ext>
              </a:extLst>
            </p:cNvPr>
            <p:cNvCxnSpPr>
              <a:cxnSpLocks/>
              <a:stCxn id="264" idx="3"/>
              <a:endCxn id="303" idx="7"/>
            </p:cNvCxnSpPr>
            <p:nvPr/>
          </p:nvCxnSpPr>
          <p:spPr>
            <a:xfrm flipH="1">
              <a:off x="7088229" y="2248359"/>
              <a:ext cx="317073" cy="321985"/>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3AE2B1B1-07C4-45FB-8822-AB7381362C77}"/>
                </a:ext>
              </a:extLst>
            </p:cNvPr>
            <p:cNvCxnSpPr>
              <a:cxnSpLocks/>
              <a:stCxn id="264" idx="5"/>
              <a:endCxn id="265" idx="1"/>
            </p:cNvCxnSpPr>
            <p:nvPr/>
          </p:nvCxnSpPr>
          <p:spPr>
            <a:xfrm>
              <a:off x="7568353" y="2248360"/>
              <a:ext cx="719681" cy="286553"/>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72922A52-64F7-4E6C-BCFB-21072B08C241}"/>
                </a:ext>
              </a:extLst>
            </p:cNvPr>
            <p:cNvCxnSpPr>
              <a:cxnSpLocks/>
              <a:stCxn id="251" idx="5"/>
              <a:endCxn id="267" idx="5"/>
            </p:cNvCxnSpPr>
            <p:nvPr/>
          </p:nvCxnSpPr>
          <p:spPr>
            <a:xfrm flipH="1" flipV="1">
              <a:off x="10538659" y="4051742"/>
              <a:ext cx="436923" cy="416421"/>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308" name="Oval 307">
              <a:extLst>
                <a:ext uri="{FF2B5EF4-FFF2-40B4-BE49-F238E27FC236}">
                  <a16:creationId xmlns:a16="http://schemas.microsoft.com/office/drawing/2014/main" id="{8E8BA59C-DA50-4162-8C3E-E315A5493520}"/>
                </a:ext>
              </a:extLst>
            </p:cNvPr>
            <p:cNvSpPr/>
            <p:nvPr/>
          </p:nvSpPr>
          <p:spPr bwMode="auto">
            <a:xfrm rot="10800000">
              <a:off x="9659684" y="4317428"/>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09" name="Straight Connector 308">
              <a:extLst>
                <a:ext uri="{FF2B5EF4-FFF2-40B4-BE49-F238E27FC236}">
                  <a16:creationId xmlns:a16="http://schemas.microsoft.com/office/drawing/2014/main" id="{FA769454-B6D4-4109-9F2F-48C18C17CD5D}"/>
                </a:ext>
              </a:extLst>
            </p:cNvPr>
            <p:cNvCxnSpPr>
              <a:cxnSpLocks/>
              <a:stCxn id="297" idx="4"/>
              <a:endCxn id="266" idx="4"/>
            </p:cNvCxnSpPr>
            <p:nvPr/>
          </p:nvCxnSpPr>
          <p:spPr>
            <a:xfrm flipH="1" flipV="1">
              <a:off x="10335616" y="2498093"/>
              <a:ext cx="400315" cy="83295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4288B301-4F4F-4F64-8C34-3B6BB8151F7D}"/>
                </a:ext>
              </a:extLst>
            </p:cNvPr>
            <p:cNvCxnSpPr>
              <a:cxnSpLocks/>
              <a:stCxn id="302" idx="7"/>
              <a:endCxn id="296" idx="3"/>
            </p:cNvCxnSpPr>
            <p:nvPr/>
          </p:nvCxnSpPr>
          <p:spPr>
            <a:xfrm flipV="1">
              <a:off x="9442355" y="2044876"/>
              <a:ext cx="563630" cy="72538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DBA9D35-4588-416D-889A-A4F5790DB79D}"/>
                </a:ext>
              </a:extLst>
            </p:cNvPr>
            <p:cNvCxnSpPr>
              <a:cxnSpLocks/>
              <a:stCxn id="302" idx="7"/>
              <a:endCxn id="266" idx="2"/>
            </p:cNvCxnSpPr>
            <p:nvPr/>
          </p:nvCxnSpPr>
          <p:spPr>
            <a:xfrm flipV="1">
              <a:off x="9442355" y="2457266"/>
              <a:ext cx="848811" cy="31299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D3250FF-767D-4982-8415-5020ED549B41}"/>
                </a:ext>
              </a:extLst>
            </p:cNvPr>
            <p:cNvCxnSpPr>
              <a:cxnSpLocks/>
              <a:stCxn id="296" idx="5"/>
              <a:endCxn id="266" idx="1"/>
            </p:cNvCxnSpPr>
            <p:nvPr/>
          </p:nvCxnSpPr>
          <p:spPr>
            <a:xfrm>
              <a:off x="10169035" y="2044877"/>
              <a:ext cx="135150" cy="383518"/>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29C64698-6453-43E6-BFC8-B6181BE4ABED}"/>
                </a:ext>
              </a:extLst>
            </p:cNvPr>
            <p:cNvCxnSpPr>
              <a:cxnSpLocks/>
              <a:stCxn id="250" idx="4"/>
              <a:endCxn id="251" idx="0"/>
            </p:cNvCxnSpPr>
            <p:nvPr/>
          </p:nvCxnSpPr>
          <p:spPr>
            <a:xfrm flipH="1" flipV="1">
              <a:off x="11007012" y="4537860"/>
              <a:ext cx="14278" cy="348202"/>
            </a:xfrm>
            <a:prstGeom prst="line">
              <a:avLst/>
            </a:prstGeom>
            <a:ln>
              <a:solidFill>
                <a:schemeClr val="bg2">
                  <a:lumMod val="85000"/>
                </a:schemeClr>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314" name="Oval 313">
              <a:extLst>
                <a:ext uri="{FF2B5EF4-FFF2-40B4-BE49-F238E27FC236}">
                  <a16:creationId xmlns:a16="http://schemas.microsoft.com/office/drawing/2014/main" id="{32A3972B-4B45-45B0-BD14-8098AD7A416F}"/>
                </a:ext>
              </a:extLst>
            </p:cNvPr>
            <p:cNvSpPr/>
            <p:nvPr/>
          </p:nvSpPr>
          <p:spPr bwMode="auto">
            <a:xfrm>
              <a:off x="8844379" y="2357888"/>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15" name="Straight Connector 314">
              <a:extLst>
                <a:ext uri="{FF2B5EF4-FFF2-40B4-BE49-F238E27FC236}">
                  <a16:creationId xmlns:a16="http://schemas.microsoft.com/office/drawing/2014/main" id="{9CF81798-50EC-410F-802A-1A583D7993B5}"/>
                </a:ext>
              </a:extLst>
            </p:cNvPr>
            <p:cNvCxnSpPr>
              <a:cxnSpLocks/>
              <a:endCxn id="314" idx="3"/>
            </p:cNvCxnSpPr>
            <p:nvPr/>
          </p:nvCxnSpPr>
          <p:spPr>
            <a:xfrm flipV="1">
              <a:off x="8668434" y="2464408"/>
              <a:ext cx="195914" cy="47346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01C7F948-4045-446F-8444-27ADAC998BE0}"/>
                </a:ext>
              </a:extLst>
            </p:cNvPr>
            <p:cNvCxnSpPr>
              <a:cxnSpLocks/>
              <a:stCxn id="317" idx="4"/>
              <a:endCxn id="314" idx="7"/>
            </p:cNvCxnSpPr>
            <p:nvPr/>
          </p:nvCxnSpPr>
          <p:spPr>
            <a:xfrm flipH="1">
              <a:off x="8960763" y="2103779"/>
              <a:ext cx="357598" cy="27238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7" name="Oval 316">
              <a:extLst>
                <a:ext uri="{FF2B5EF4-FFF2-40B4-BE49-F238E27FC236}">
                  <a16:creationId xmlns:a16="http://schemas.microsoft.com/office/drawing/2014/main" id="{130E8059-94FA-47AE-B3B3-904C140ED934}"/>
                </a:ext>
              </a:extLst>
            </p:cNvPr>
            <p:cNvSpPr/>
            <p:nvPr/>
          </p:nvSpPr>
          <p:spPr bwMode="auto">
            <a:xfrm>
              <a:off x="9203067" y="1891976"/>
              <a:ext cx="230588" cy="211801"/>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a:extLst>
                <a:ext uri="{FF2B5EF4-FFF2-40B4-BE49-F238E27FC236}">
                  <a16:creationId xmlns:a16="http://schemas.microsoft.com/office/drawing/2014/main" id="{3A1E8241-C771-40BC-B804-2938D71A4460}"/>
                </a:ext>
              </a:extLst>
            </p:cNvPr>
            <p:cNvSpPr/>
            <p:nvPr/>
          </p:nvSpPr>
          <p:spPr bwMode="auto">
            <a:xfrm>
              <a:off x="9876443" y="3290413"/>
              <a:ext cx="136352" cy="124794"/>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19" name="Straight Connector 318">
              <a:extLst>
                <a:ext uri="{FF2B5EF4-FFF2-40B4-BE49-F238E27FC236}">
                  <a16:creationId xmlns:a16="http://schemas.microsoft.com/office/drawing/2014/main" id="{66FA0C5C-93A6-40D5-AFE7-4F3D57F0703D}"/>
                </a:ext>
              </a:extLst>
            </p:cNvPr>
            <p:cNvCxnSpPr>
              <a:cxnSpLocks/>
              <a:endCxn id="318" idx="2"/>
            </p:cNvCxnSpPr>
            <p:nvPr/>
          </p:nvCxnSpPr>
          <p:spPr>
            <a:xfrm flipV="1">
              <a:off x="9074150" y="3352810"/>
              <a:ext cx="802293" cy="402067"/>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F3BA08F8-24FB-499D-9969-70480F0E8FD6}"/>
                </a:ext>
              </a:extLst>
            </p:cNvPr>
            <p:cNvCxnSpPr>
              <a:cxnSpLocks/>
              <a:stCxn id="318" idx="5"/>
              <a:endCxn id="267" idx="1"/>
            </p:cNvCxnSpPr>
            <p:nvPr/>
          </p:nvCxnSpPr>
          <p:spPr>
            <a:xfrm>
              <a:off x="9992827" y="3396931"/>
              <a:ext cx="482971" cy="597070"/>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84BC4B99-F05E-4B82-95D9-0EF7383E70C5}"/>
                </a:ext>
              </a:extLst>
            </p:cNvPr>
            <p:cNvCxnSpPr>
              <a:cxnSpLocks/>
              <a:stCxn id="318" idx="6"/>
              <a:endCxn id="297" idx="6"/>
            </p:cNvCxnSpPr>
            <p:nvPr/>
          </p:nvCxnSpPr>
          <p:spPr>
            <a:xfrm>
              <a:off x="10012795" y="3352810"/>
              <a:ext cx="607844" cy="8413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4DD041B6-CEF2-4394-88D5-DD79D2E89ED0}"/>
                </a:ext>
              </a:extLst>
            </p:cNvPr>
            <p:cNvCxnSpPr>
              <a:cxnSpLocks/>
              <a:stCxn id="297" idx="0"/>
              <a:endCxn id="267" idx="7"/>
            </p:cNvCxnSpPr>
            <p:nvPr/>
          </p:nvCxnSpPr>
          <p:spPr>
            <a:xfrm flipH="1">
              <a:off x="10538659" y="3542850"/>
              <a:ext cx="197273" cy="451149"/>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A050721-DA96-4BF7-87F1-CF26CBD2F871}"/>
                </a:ext>
              </a:extLst>
            </p:cNvPr>
            <p:cNvCxnSpPr>
              <a:cxnSpLocks/>
              <a:stCxn id="324" idx="2"/>
              <a:endCxn id="266" idx="6"/>
            </p:cNvCxnSpPr>
            <p:nvPr/>
          </p:nvCxnSpPr>
          <p:spPr>
            <a:xfrm flipH="1" flipV="1">
              <a:off x="10380065" y="2457266"/>
              <a:ext cx="576728" cy="11593"/>
            </a:xfrm>
            <a:prstGeom prst="line">
              <a:avLst/>
            </a:prstGeom>
            <a:ln w="19050">
              <a:solidFill>
                <a:schemeClr val="bg2">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4" name="Oval 323">
              <a:extLst>
                <a:ext uri="{FF2B5EF4-FFF2-40B4-BE49-F238E27FC236}">
                  <a16:creationId xmlns:a16="http://schemas.microsoft.com/office/drawing/2014/main" id="{41131E5B-7A2A-405F-8D17-D19F0CB8B5F0}"/>
                </a:ext>
              </a:extLst>
            </p:cNvPr>
            <p:cNvSpPr/>
            <p:nvPr/>
          </p:nvSpPr>
          <p:spPr bwMode="auto">
            <a:xfrm>
              <a:off x="10956794" y="2392213"/>
              <a:ext cx="152001" cy="153290"/>
            </a:xfrm>
            <a:prstGeom prst="ellipse">
              <a:avLst/>
            </a:prstGeom>
            <a:solidFill>
              <a:schemeClr val="bg2">
                <a:lumMod val="85000"/>
              </a:schemeClr>
            </a:solidFill>
            <a:ln>
              <a:solidFill>
                <a:schemeClr val="bg2">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98" name="Rectangle 397">
            <a:extLst>
              <a:ext uri="{FF2B5EF4-FFF2-40B4-BE49-F238E27FC236}">
                <a16:creationId xmlns:a16="http://schemas.microsoft.com/office/drawing/2014/main" id="{91DFA534-8CCF-45F7-A502-0AD35E0FF980}"/>
              </a:ext>
            </a:extLst>
          </p:cNvPr>
          <p:cNvSpPr/>
          <p:nvPr/>
        </p:nvSpPr>
        <p:spPr bwMode="auto">
          <a:xfrm>
            <a:off x="933348" y="1838760"/>
            <a:ext cx="10454059" cy="4017523"/>
          </a:xfrm>
          <a:prstGeom prst="rect">
            <a:avLst/>
          </a:prstGeom>
          <a:solidFill>
            <a:schemeClr val="bg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435" name="Group 434">
            <a:extLst>
              <a:ext uri="{FF2B5EF4-FFF2-40B4-BE49-F238E27FC236}">
                <a16:creationId xmlns:a16="http://schemas.microsoft.com/office/drawing/2014/main" id="{848EE824-68CD-4E95-8CD7-5CC977AB0AD4}"/>
              </a:ext>
            </a:extLst>
          </p:cNvPr>
          <p:cNvGrpSpPr/>
          <p:nvPr/>
        </p:nvGrpSpPr>
        <p:grpSpPr>
          <a:xfrm>
            <a:off x="3048542" y="2518518"/>
            <a:ext cx="6208413" cy="2316479"/>
            <a:chOff x="3048542" y="2540598"/>
            <a:chExt cx="6208413" cy="2316479"/>
          </a:xfrm>
        </p:grpSpPr>
        <p:grpSp>
          <p:nvGrpSpPr>
            <p:cNvPr id="433" name="Group 432">
              <a:extLst>
                <a:ext uri="{FF2B5EF4-FFF2-40B4-BE49-F238E27FC236}">
                  <a16:creationId xmlns:a16="http://schemas.microsoft.com/office/drawing/2014/main" id="{20A0C47A-3E6F-4A3F-A476-5C3EFC606B9B}"/>
                </a:ext>
              </a:extLst>
            </p:cNvPr>
            <p:cNvGrpSpPr/>
            <p:nvPr/>
          </p:nvGrpSpPr>
          <p:grpSpPr>
            <a:xfrm>
              <a:off x="6664362" y="2931460"/>
              <a:ext cx="2592593" cy="1565237"/>
              <a:chOff x="6664362" y="2931460"/>
              <a:chExt cx="2592593" cy="1565237"/>
            </a:xfrm>
            <a:effectLst>
              <a:outerShdw blurRad="190500" dist="38100" dir="2700000" algn="tl" rotWithShape="0">
                <a:prstClr val="black">
                  <a:alpha val="40000"/>
                </a:prstClr>
              </a:outerShdw>
            </a:effectLst>
          </p:grpSpPr>
          <p:sp>
            <p:nvSpPr>
              <p:cNvPr id="428" name="Rectangle 427">
                <a:extLst>
                  <a:ext uri="{FF2B5EF4-FFF2-40B4-BE49-F238E27FC236}">
                    <a16:creationId xmlns:a16="http://schemas.microsoft.com/office/drawing/2014/main" id="{C31B2FC3-1EB4-472D-984E-08365E609F1F}"/>
                  </a:ext>
                </a:extLst>
              </p:cNvPr>
              <p:cNvSpPr/>
              <p:nvPr/>
            </p:nvSpPr>
            <p:spPr bwMode="auto">
              <a:xfrm>
                <a:off x="6926239" y="2931460"/>
                <a:ext cx="2071087" cy="1516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31" name="Rectangle: Top Corners Rounded 430">
                <a:extLst>
                  <a:ext uri="{FF2B5EF4-FFF2-40B4-BE49-F238E27FC236}">
                    <a16:creationId xmlns:a16="http://schemas.microsoft.com/office/drawing/2014/main" id="{CE84DCE6-8E79-4171-8445-0C639EF9B0A7}"/>
                  </a:ext>
                </a:extLst>
              </p:cNvPr>
              <p:cNvSpPr/>
              <p:nvPr/>
            </p:nvSpPr>
            <p:spPr bwMode="auto">
              <a:xfrm flipV="1">
                <a:off x="6664362" y="4394499"/>
                <a:ext cx="2592593" cy="10219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434" name="Rectangle 433">
              <a:extLst>
                <a:ext uri="{FF2B5EF4-FFF2-40B4-BE49-F238E27FC236}">
                  <a16:creationId xmlns:a16="http://schemas.microsoft.com/office/drawing/2014/main" id="{BA605E09-323F-4146-B024-90E973D4E187}"/>
                </a:ext>
              </a:extLst>
            </p:cNvPr>
            <p:cNvSpPr/>
            <p:nvPr/>
          </p:nvSpPr>
          <p:spPr bwMode="auto">
            <a:xfrm>
              <a:off x="3048542" y="2540598"/>
              <a:ext cx="1674065" cy="2316479"/>
            </a:xfrm>
            <a:prstGeom prst="rect">
              <a:avLst/>
            </a:prstGeom>
            <a:solidFill>
              <a:schemeClr val="bg1"/>
            </a:solidFill>
            <a:ln>
              <a:noFill/>
              <a:headEnd type="none" w="med" len="med"/>
              <a:tailEnd type="none" w="med" len="med"/>
            </a:ln>
            <a:effectLst>
              <a:outerShdw blurRad="1905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5E1C3B6F-A237-404A-A180-2711D1D40DFB}"/>
              </a:ext>
            </a:extLst>
          </p:cNvPr>
          <p:cNvSpPr>
            <a:spLocks noGrp="1"/>
          </p:cNvSpPr>
          <p:nvPr>
            <p:ph type="title"/>
          </p:nvPr>
        </p:nvSpPr>
        <p:spPr/>
        <p:txBody>
          <a:bodyPr/>
          <a:lstStyle/>
          <a:p>
            <a:pPr algn="ctr"/>
            <a:r>
              <a:rPr lang="en-US" dirty="0"/>
              <a:t>What is SharePoint Framework?</a:t>
            </a:r>
          </a:p>
        </p:txBody>
      </p:sp>
      <p:sp>
        <p:nvSpPr>
          <p:cNvPr id="272" name="Rectangle 20">
            <a:extLst>
              <a:ext uri="{FF2B5EF4-FFF2-40B4-BE49-F238E27FC236}">
                <a16:creationId xmlns:a16="http://schemas.microsoft.com/office/drawing/2014/main" id="{B614E22E-0323-49E7-A204-E3FBF2A1123B}"/>
              </a:ext>
            </a:extLst>
          </p:cNvPr>
          <p:cNvSpPr>
            <a:spLocks noChangeArrowheads="1"/>
          </p:cNvSpPr>
          <p:nvPr/>
        </p:nvSpPr>
        <p:spPr bwMode="auto">
          <a:xfrm>
            <a:off x="6926592" y="2891184"/>
            <a:ext cx="2074108" cy="1470418"/>
          </a:xfrm>
          <a:prstGeom prst="rect">
            <a:avLst/>
          </a:prstGeom>
          <a:solidFill>
            <a:schemeClr val="bg1">
              <a:lumMod val="75000"/>
            </a:schemeClr>
          </a:solidFill>
          <a:ln>
            <a:noFill/>
          </a:ln>
        </p:spPr>
        <p:txBody>
          <a:bodyPr vert="horz" wrap="square" lIns="91376" tIns="45688" rIns="91376" bIns="45688" numCol="1" anchor="t" anchorCtr="0" compatLnSpc="1">
            <a:prstTxWarp prst="textNoShape">
              <a:avLst/>
            </a:prstTxWarp>
          </a:bodyPr>
          <a:lstStyle/>
          <a:p>
            <a:pPr defTabSz="931847">
              <a:defRPr/>
            </a:pPr>
            <a:endParaRPr lang="en-US" sz="1836" dirty="0">
              <a:solidFill>
                <a:srgbClr val="404040"/>
              </a:solidFill>
              <a:latin typeface="Segoe UI Semilight"/>
            </a:endParaRPr>
          </a:p>
        </p:txBody>
      </p:sp>
      <p:sp>
        <p:nvSpPr>
          <p:cNvPr id="273" name="Oval 21">
            <a:extLst>
              <a:ext uri="{FF2B5EF4-FFF2-40B4-BE49-F238E27FC236}">
                <a16:creationId xmlns:a16="http://schemas.microsoft.com/office/drawing/2014/main" id="{D1DC03D4-43EE-425B-9093-2AA2C6FA68B0}"/>
              </a:ext>
            </a:extLst>
          </p:cNvPr>
          <p:cNvSpPr>
            <a:spLocks noChangeArrowheads="1"/>
          </p:cNvSpPr>
          <p:nvPr/>
        </p:nvSpPr>
        <p:spPr bwMode="auto">
          <a:xfrm>
            <a:off x="7950710" y="2922425"/>
            <a:ext cx="47108" cy="4790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847">
              <a:defRPr/>
            </a:pPr>
            <a:endParaRPr lang="en-US" sz="1836">
              <a:solidFill>
                <a:srgbClr val="404040"/>
              </a:solidFill>
              <a:latin typeface="Segoe UI Semilight"/>
            </a:endParaRPr>
          </a:p>
        </p:txBody>
      </p:sp>
      <p:sp>
        <p:nvSpPr>
          <p:cNvPr id="274" name="Rectangle 22">
            <a:extLst>
              <a:ext uri="{FF2B5EF4-FFF2-40B4-BE49-F238E27FC236}">
                <a16:creationId xmlns:a16="http://schemas.microsoft.com/office/drawing/2014/main" id="{743A7F37-9E04-4054-95AF-F452AC017C8F}"/>
              </a:ext>
            </a:extLst>
          </p:cNvPr>
          <p:cNvSpPr>
            <a:spLocks noChangeArrowheads="1"/>
          </p:cNvSpPr>
          <p:nvPr/>
        </p:nvSpPr>
        <p:spPr bwMode="auto">
          <a:xfrm>
            <a:off x="6987364" y="3003653"/>
            <a:ext cx="1954021" cy="129546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6" tIns="45688" rIns="91376" bIns="45688" numCol="1" anchor="t" anchorCtr="0" compatLnSpc="1">
            <a:prstTxWarp prst="textNoShape">
              <a:avLst/>
            </a:prstTxWarp>
          </a:bodyPr>
          <a:lstStyle/>
          <a:p>
            <a:pPr defTabSz="931847">
              <a:defRPr/>
            </a:pPr>
            <a:endParaRPr lang="en-US" sz="1836" dirty="0">
              <a:solidFill>
                <a:srgbClr val="404040"/>
              </a:solidFill>
              <a:latin typeface="Segoe UI Semilight"/>
            </a:endParaRPr>
          </a:p>
        </p:txBody>
      </p:sp>
      <p:sp>
        <p:nvSpPr>
          <p:cNvPr id="276" name="Rectangle 275">
            <a:extLst>
              <a:ext uri="{FF2B5EF4-FFF2-40B4-BE49-F238E27FC236}">
                <a16:creationId xmlns:a16="http://schemas.microsoft.com/office/drawing/2014/main" id="{C175C7B4-2A16-40E4-BD87-E8CCA60B89A6}"/>
              </a:ext>
            </a:extLst>
          </p:cNvPr>
          <p:cNvSpPr/>
          <p:nvPr/>
        </p:nvSpPr>
        <p:spPr bwMode="auto">
          <a:xfrm>
            <a:off x="7004426" y="3155650"/>
            <a:ext cx="368778" cy="11434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3">
              <a:solidFill>
                <a:prstClr val="white"/>
              </a:solidFill>
              <a:latin typeface="Calibri" panose="020F0502020204030204"/>
            </a:endParaRPr>
          </a:p>
        </p:txBody>
      </p:sp>
      <p:sp>
        <p:nvSpPr>
          <p:cNvPr id="277" name="Rectangle 276">
            <a:extLst>
              <a:ext uri="{FF2B5EF4-FFF2-40B4-BE49-F238E27FC236}">
                <a16:creationId xmlns:a16="http://schemas.microsoft.com/office/drawing/2014/main" id="{1A4C63B7-A25F-4D8E-A15F-1C500216E3B8}"/>
              </a:ext>
            </a:extLst>
          </p:cNvPr>
          <p:cNvSpPr/>
          <p:nvPr/>
        </p:nvSpPr>
        <p:spPr bwMode="auto">
          <a:xfrm>
            <a:off x="6987364" y="3003655"/>
            <a:ext cx="1954021" cy="151993"/>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3">
              <a:solidFill>
                <a:prstClr val="white"/>
              </a:solidFill>
              <a:latin typeface="Calibri" panose="020F0502020204030204"/>
            </a:endParaRPr>
          </a:p>
        </p:txBody>
      </p:sp>
      <p:sp>
        <p:nvSpPr>
          <p:cNvPr id="278" name="Rectangle 277">
            <a:extLst>
              <a:ext uri="{FF2B5EF4-FFF2-40B4-BE49-F238E27FC236}">
                <a16:creationId xmlns:a16="http://schemas.microsoft.com/office/drawing/2014/main" id="{1496A8E9-D6F9-4FFA-87F5-4E453AC80DFC}"/>
              </a:ext>
            </a:extLst>
          </p:cNvPr>
          <p:cNvSpPr/>
          <p:nvPr/>
        </p:nvSpPr>
        <p:spPr bwMode="auto">
          <a:xfrm>
            <a:off x="7598956" y="3042330"/>
            <a:ext cx="764956" cy="74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3">
              <a:solidFill>
                <a:prstClr val="white"/>
              </a:solidFill>
              <a:latin typeface="Calibri" panose="020F0502020204030204"/>
            </a:endParaRPr>
          </a:p>
        </p:txBody>
      </p:sp>
      <p:grpSp>
        <p:nvGrpSpPr>
          <p:cNvPr id="279" name="Group 278">
            <a:extLst>
              <a:ext uri="{FF2B5EF4-FFF2-40B4-BE49-F238E27FC236}">
                <a16:creationId xmlns:a16="http://schemas.microsoft.com/office/drawing/2014/main" id="{339665B4-13DA-4773-96DB-02B175C92136}"/>
              </a:ext>
            </a:extLst>
          </p:cNvPr>
          <p:cNvGrpSpPr/>
          <p:nvPr/>
        </p:nvGrpSpPr>
        <p:grpSpPr>
          <a:xfrm>
            <a:off x="8616904" y="3019437"/>
            <a:ext cx="305859" cy="119976"/>
            <a:chOff x="6763556" y="4245974"/>
            <a:chExt cx="168631" cy="65051"/>
          </a:xfrm>
        </p:grpSpPr>
        <p:cxnSp>
          <p:nvCxnSpPr>
            <p:cNvPr id="373" name="Straight Connector 372">
              <a:extLst>
                <a:ext uri="{FF2B5EF4-FFF2-40B4-BE49-F238E27FC236}">
                  <a16:creationId xmlns:a16="http://schemas.microsoft.com/office/drawing/2014/main" id="{71C9FAAD-8551-4852-BEF2-3552E0CE7CF2}"/>
                </a:ext>
              </a:extLst>
            </p:cNvPr>
            <p:cNvCxnSpPr/>
            <p:nvPr/>
          </p:nvCxnSpPr>
          <p:spPr>
            <a:xfrm>
              <a:off x="6763556" y="4288991"/>
              <a:ext cx="32434" cy="0"/>
            </a:xfrm>
            <a:prstGeom prst="line">
              <a:avLst/>
            </a:prstGeom>
            <a:ln w="63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4" name="Rectangle 373">
              <a:extLst>
                <a:ext uri="{FF2B5EF4-FFF2-40B4-BE49-F238E27FC236}">
                  <a16:creationId xmlns:a16="http://schemas.microsoft.com/office/drawing/2014/main" id="{BBE505A7-BDDF-4EB0-B7C4-3786C2018E79}"/>
                </a:ext>
              </a:extLst>
            </p:cNvPr>
            <p:cNvSpPr/>
            <p:nvPr/>
          </p:nvSpPr>
          <p:spPr bwMode="auto">
            <a:xfrm>
              <a:off x="6822551" y="4262559"/>
              <a:ext cx="33121" cy="33121"/>
            </a:xfrm>
            <a:prstGeom prst="rect">
              <a:avLst/>
            </a:pr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1"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5" name="Multiplication Sign 374">
              <a:extLst>
                <a:ext uri="{FF2B5EF4-FFF2-40B4-BE49-F238E27FC236}">
                  <a16:creationId xmlns:a16="http://schemas.microsoft.com/office/drawing/2014/main" id="{4F27BEA8-EF40-4E7D-99E6-426000788366}"/>
                </a:ext>
              </a:extLst>
            </p:cNvPr>
            <p:cNvSpPr/>
            <p:nvPr/>
          </p:nvSpPr>
          <p:spPr bwMode="auto">
            <a:xfrm>
              <a:off x="6867136" y="4245974"/>
              <a:ext cx="65051" cy="65051"/>
            </a:xfrm>
            <a:prstGeom prst="mathMultiply">
              <a:avLst>
                <a:gd name="adj1" fmla="val 7521"/>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defTabSz="950663"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0" name="Rectangle 279">
            <a:extLst>
              <a:ext uri="{FF2B5EF4-FFF2-40B4-BE49-F238E27FC236}">
                <a16:creationId xmlns:a16="http://schemas.microsoft.com/office/drawing/2014/main" id="{18DE3C64-4C8F-41D4-8287-2E0E6A9A7EDC}"/>
              </a:ext>
            </a:extLst>
          </p:cNvPr>
          <p:cNvSpPr/>
          <p:nvPr/>
        </p:nvSpPr>
        <p:spPr bwMode="auto">
          <a:xfrm>
            <a:off x="6987365" y="3155649"/>
            <a:ext cx="100729" cy="1143469"/>
          </a:xfrm>
          <a:prstGeom prst="rect">
            <a:avLst/>
          </a:prstGeom>
          <a:solidFill>
            <a:srgbClr val="4B53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05">
              <a:defRPr/>
            </a:pPr>
            <a:endParaRPr lang="en-US" sz="1763">
              <a:solidFill>
                <a:prstClr val="white"/>
              </a:solidFill>
              <a:latin typeface="Calibri" panose="020F0502020204030204"/>
            </a:endParaRPr>
          </a:p>
        </p:txBody>
      </p:sp>
      <p:grpSp>
        <p:nvGrpSpPr>
          <p:cNvPr id="281" name="Group 280">
            <a:extLst>
              <a:ext uri="{FF2B5EF4-FFF2-40B4-BE49-F238E27FC236}">
                <a16:creationId xmlns:a16="http://schemas.microsoft.com/office/drawing/2014/main" id="{A87483DA-C6E4-46AB-8476-57767FA04BEA}"/>
              </a:ext>
            </a:extLst>
          </p:cNvPr>
          <p:cNvGrpSpPr/>
          <p:nvPr/>
        </p:nvGrpSpPr>
        <p:grpSpPr>
          <a:xfrm rot="10800000">
            <a:off x="7376084" y="3150293"/>
            <a:ext cx="1565301" cy="151994"/>
            <a:chOff x="7311016" y="5902324"/>
            <a:chExt cx="2372825" cy="219077"/>
          </a:xfrm>
        </p:grpSpPr>
        <p:sp>
          <p:nvSpPr>
            <p:cNvPr id="369" name="Rectangle 5">
              <a:extLst>
                <a:ext uri="{FF2B5EF4-FFF2-40B4-BE49-F238E27FC236}">
                  <a16:creationId xmlns:a16="http://schemas.microsoft.com/office/drawing/2014/main" id="{D133058E-8C0E-4FA9-AB2D-DD879C4D5DEF}"/>
                </a:ext>
              </a:extLst>
            </p:cNvPr>
            <p:cNvSpPr>
              <a:spLocks noChangeArrowheads="1"/>
            </p:cNvSpPr>
            <p:nvPr/>
          </p:nvSpPr>
          <p:spPr bwMode="auto">
            <a:xfrm>
              <a:off x="7311016" y="5902324"/>
              <a:ext cx="2372825" cy="219077"/>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370" name="Oval 35">
              <a:extLst>
                <a:ext uri="{FF2B5EF4-FFF2-40B4-BE49-F238E27FC236}">
                  <a16:creationId xmlns:a16="http://schemas.microsoft.com/office/drawing/2014/main" id="{681609CC-82EA-4745-B577-DE845683389E}"/>
                </a:ext>
              </a:extLst>
            </p:cNvPr>
            <p:cNvSpPr>
              <a:spLocks noChangeArrowheads="1"/>
            </p:cNvSpPr>
            <p:nvPr/>
          </p:nvSpPr>
          <p:spPr bwMode="auto">
            <a:xfrm>
              <a:off x="9105497" y="5956300"/>
              <a:ext cx="117475" cy="1095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371" name="Oval 36">
              <a:extLst>
                <a:ext uri="{FF2B5EF4-FFF2-40B4-BE49-F238E27FC236}">
                  <a16:creationId xmlns:a16="http://schemas.microsoft.com/office/drawing/2014/main" id="{ED444BF1-D7ED-4CDE-BA08-67D7F1F0ECA5}"/>
                </a:ext>
              </a:extLst>
            </p:cNvPr>
            <p:cNvSpPr>
              <a:spLocks noChangeArrowheads="1"/>
            </p:cNvSpPr>
            <p:nvPr/>
          </p:nvSpPr>
          <p:spPr bwMode="auto">
            <a:xfrm>
              <a:off x="9464275" y="5956300"/>
              <a:ext cx="117475" cy="1095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dirty="0"/>
            </a:p>
          </p:txBody>
        </p:sp>
        <p:sp>
          <p:nvSpPr>
            <p:cNvPr id="372" name="Oval 37">
              <a:extLst>
                <a:ext uri="{FF2B5EF4-FFF2-40B4-BE49-F238E27FC236}">
                  <a16:creationId xmlns:a16="http://schemas.microsoft.com/office/drawing/2014/main" id="{49EF60C8-1749-4DDD-AEC1-36DCFE03D9CA}"/>
                </a:ext>
              </a:extLst>
            </p:cNvPr>
            <p:cNvSpPr>
              <a:spLocks noChangeArrowheads="1"/>
            </p:cNvSpPr>
            <p:nvPr/>
          </p:nvSpPr>
          <p:spPr bwMode="auto">
            <a:xfrm>
              <a:off x="9284886" y="5956300"/>
              <a:ext cx="117475" cy="10953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grpSp>
      <p:sp>
        <p:nvSpPr>
          <p:cNvPr id="282" name="Rectangle 7">
            <a:extLst>
              <a:ext uri="{FF2B5EF4-FFF2-40B4-BE49-F238E27FC236}">
                <a16:creationId xmlns:a16="http://schemas.microsoft.com/office/drawing/2014/main" id="{2658443A-E418-4AC5-9B8E-83FE346A41B9}"/>
              </a:ext>
            </a:extLst>
          </p:cNvPr>
          <p:cNvSpPr>
            <a:spLocks noChangeArrowheads="1"/>
          </p:cNvSpPr>
          <p:nvPr/>
        </p:nvSpPr>
        <p:spPr bwMode="auto">
          <a:xfrm>
            <a:off x="7451120" y="3688129"/>
            <a:ext cx="446605" cy="3781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3" name="Rectangle 8">
            <a:extLst>
              <a:ext uri="{FF2B5EF4-FFF2-40B4-BE49-F238E27FC236}">
                <a16:creationId xmlns:a16="http://schemas.microsoft.com/office/drawing/2014/main" id="{3C6A4E3C-A31C-4EBC-B17F-56C0931C011C}"/>
              </a:ext>
            </a:extLst>
          </p:cNvPr>
          <p:cNvSpPr>
            <a:spLocks noChangeArrowheads="1"/>
          </p:cNvSpPr>
          <p:nvPr/>
        </p:nvSpPr>
        <p:spPr bwMode="auto">
          <a:xfrm>
            <a:off x="7451120" y="3416315"/>
            <a:ext cx="669906" cy="3781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4" name="Rectangle 9">
            <a:extLst>
              <a:ext uri="{FF2B5EF4-FFF2-40B4-BE49-F238E27FC236}">
                <a16:creationId xmlns:a16="http://schemas.microsoft.com/office/drawing/2014/main" id="{3E188027-3CD8-4A9F-B546-66CBE99AC1C4}"/>
              </a:ext>
            </a:extLst>
          </p:cNvPr>
          <p:cNvSpPr>
            <a:spLocks noChangeArrowheads="1"/>
          </p:cNvSpPr>
          <p:nvPr/>
        </p:nvSpPr>
        <p:spPr bwMode="auto">
          <a:xfrm>
            <a:off x="7451120" y="3617221"/>
            <a:ext cx="669906" cy="3781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5" name="Rectangle 10">
            <a:extLst>
              <a:ext uri="{FF2B5EF4-FFF2-40B4-BE49-F238E27FC236}">
                <a16:creationId xmlns:a16="http://schemas.microsoft.com/office/drawing/2014/main" id="{5569A519-8BDA-4125-8A9E-408AFB14F5D1}"/>
              </a:ext>
            </a:extLst>
          </p:cNvPr>
          <p:cNvSpPr>
            <a:spLocks noChangeArrowheads="1"/>
          </p:cNvSpPr>
          <p:nvPr/>
        </p:nvSpPr>
        <p:spPr bwMode="auto">
          <a:xfrm>
            <a:off x="7451120" y="3485911"/>
            <a:ext cx="446605" cy="3781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6" name="Freeform 15">
            <a:extLst>
              <a:ext uri="{FF2B5EF4-FFF2-40B4-BE49-F238E27FC236}">
                <a16:creationId xmlns:a16="http://schemas.microsoft.com/office/drawing/2014/main" id="{BE997200-B71D-4289-BE2B-F857F361CB88}"/>
              </a:ext>
            </a:extLst>
          </p:cNvPr>
          <p:cNvSpPr>
            <a:spLocks noEditPoints="1"/>
          </p:cNvSpPr>
          <p:nvPr/>
        </p:nvSpPr>
        <p:spPr bwMode="auto">
          <a:xfrm>
            <a:off x="8184522" y="3341469"/>
            <a:ext cx="719582" cy="391305"/>
          </a:xfrm>
          <a:custGeom>
            <a:avLst/>
            <a:gdLst>
              <a:gd name="T0" fmla="*/ 383 w 383"/>
              <a:gd name="T1" fmla="*/ 0 h 227"/>
              <a:gd name="T2" fmla="*/ 0 w 383"/>
              <a:gd name="T3" fmla="*/ 0 h 227"/>
              <a:gd name="T4" fmla="*/ 0 w 383"/>
              <a:gd name="T5" fmla="*/ 145 h 227"/>
              <a:gd name="T6" fmla="*/ 96 w 383"/>
              <a:gd name="T7" fmla="*/ 49 h 227"/>
              <a:gd name="T8" fmla="*/ 233 w 383"/>
              <a:gd name="T9" fmla="*/ 186 h 227"/>
              <a:gd name="T10" fmla="*/ 287 w 383"/>
              <a:gd name="T11" fmla="*/ 131 h 227"/>
              <a:gd name="T12" fmla="*/ 383 w 383"/>
              <a:gd name="T13" fmla="*/ 227 h 227"/>
              <a:gd name="T14" fmla="*/ 383 w 383"/>
              <a:gd name="T15" fmla="*/ 0 h 227"/>
              <a:gd name="T16" fmla="*/ 334 w 383"/>
              <a:gd name="T17" fmla="*/ 95 h 227"/>
              <a:gd name="T18" fmla="*/ 296 w 383"/>
              <a:gd name="T19" fmla="*/ 95 h 227"/>
              <a:gd name="T20" fmla="*/ 287 w 383"/>
              <a:gd name="T21" fmla="*/ 75 h 227"/>
              <a:gd name="T22" fmla="*/ 315 w 383"/>
              <a:gd name="T23" fmla="*/ 48 h 227"/>
              <a:gd name="T24" fmla="*/ 342 w 383"/>
              <a:gd name="T25" fmla="*/ 75 h 227"/>
              <a:gd name="T26" fmla="*/ 334 w 383"/>
              <a:gd name="T27" fmla="*/ 9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227">
                <a:moveTo>
                  <a:pt x="383" y="0"/>
                </a:moveTo>
                <a:cubicBezTo>
                  <a:pt x="0" y="0"/>
                  <a:pt x="0" y="0"/>
                  <a:pt x="0" y="0"/>
                </a:cubicBezTo>
                <a:cubicBezTo>
                  <a:pt x="0" y="145"/>
                  <a:pt x="0" y="145"/>
                  <a:pt x="0" y="145"/>
                </a:cubicBezTo>
                <a:cubicBezTo>
                  <a:pt x="96" y="49"/>
                  <a:pt x="96" y="49"/>
                  <a:pt x="96" y="49"/>
                </a:cubicBezTo>
                <a:cubicBezTo>
                  <a:pt x="233" y="186"/>
                  <a:pt x="233" y="186"/>
                  <a:pt x="233" y="186"/>
                </a:cubicBezTo>
                <a:cubicBezTo>
                  <a:pt x="287" y="131"/>
                  <a:pt x="287" y="131"/>
                  <a:pt x="287" y="131"/>
                </a:cubicBezTo>
                <a:cubicBezTo>
                  <a:pt x="383" y="227"/>
                  <a:pt x="383" y="227"/>
                  <a:pt x="383" y="227"/>
                </a:cubicBezTo>
                <a:lnTo>
                  <a:pt x="383" y="0"/>
                </a:lnTo>
                <a:close/>
                <a:moveTo>
                  <a:pt x="334" y="95"/>
                </a:moveTo>
                <a:cubicBezTo>
                  <a:pt x="324" y="105"/>
                  <a:pt x="306" y="105"/>
                  <a:pt x="296" y="95"/>
                </a:cubicBezTo>
                <a:cubicBezTo>
                  <a:pt x="290" y="90"/>
                  <a:pt x="287" y="83"/>
                  <a:pt x="287" y="75"/>
                </a:cubicBezTo>
                <a:cubicBezTo>
                  <a:pt x="287" y="60"/>
                  <a:pt x="300" y="48"/>
                  <a:pt x="315" y="48"/>
                </a:cubicBezTo>
                <a:cubicBezTo>
                  <a:pt x="330" y="48"/>
                  <a:pt x="342" y="60"/>
                  <a:pt x="342" y="75"/>
                </a:cubicBezTo>
                <a:cubicBezTo>
                  <a:pt x="342" y="83"/>
                  <a:pt x="339" y="90"/>
                  <a:pt x="334" y="9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7" name="Freeform 16">
            <a:extLst>
              <a:ext uri="{FF2B5EF4-FFF2-40B4-BE49-F238E27FC236}">
                <a16:creationId xmlns:a16="http://schemas.microsoft.com/office/drawing/2014/main" id="{68B9B643-A9E5-4C04-94CE-846DFBE9AF94}"/>
              </a:ext>
            </a:extLst>
          </p:cNvPr>
          <p:cNvSpPr>
            <a:spLocks/>
          </p:cNvSpPr>
          <p:nvPr/>
        </p:nvSpPr>
        <p:spPr bwMode="auto">
          <a:xfrm>
            <a:off x="8184522" y="3500353"/>
            <a:ext cx="529182" cy="323024"/>
          </a:xfrm>
          <a:custGeom>
            <a:avLst/>
            <a:gdLst>
              <a:gd name="T0" fmla="*/ 0 w 403"/>
              <a:gd name="T1" fmla="*/ 246 h 246"/>
              <a:gd name="T2" fmla="*/ 403 w 403"/>
              <a:gd name="T3" fmla="*/ 246 h 246"/>
              <a:gd name="T4" fmla="*/ 137 w 403"/>
              <a:gd name="T5" fmla="*/ 0 h 246"/>
              <a:gd name="T6" fmla="*/ 0 w 403"/>
              <a:gd name="T7" fmla="*/ 127 h 246"/>
              <a:gd name="T8" fmla="*/ 0 w 403"/>
              <a:gd name="T9" fmla="*/ 246 h 246"/>
            </a:gdLst>
            <a:ahLst/>
            <a:cxnLst>
              <a:cxn ang="0">
                <a:pos x="T0" y="T1"/>
              </a:cxn>
              <a:cxn ang="0">
                <a:pos x="T2" y="T3"/>
              </a:cxn>
              <a:cxn ang="0">
                <a:pos x="T4" y="T5"/>
              </a:cxn>
              <a:cxn ang="0">
                <a:pos x="T6" y="T7"/>
              </a:cxn>
              <a:cxn ang="0">
                <a:pos x="T8" y="T9"/>
              </a:cxn>
            </a:cxnLst>
            <a:rect l="0" t="0" r="r" b="b"/>
            <a:pathLst>
              <a:path w="403" h="246">
                <a:moveTo>
                  <a:pt x="0" y="246"/>
                </a:moveTo>
                <a:lnTo>
                  <a:pt x="403" y="246"/>
                </a:lnTo>
                <a:lnTo>
                  <a:pt x="137" y="0"/>
                </a:lnTo>
                <a:lnTo>
                  <a:pt x="0" y="127"/>
                </a:lnTo>
                <a:lnTo>
                  <a:pt x="0" y="246"/>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8" name="Freeform 17">
            <a:extLst>
              <a:ext uri="{FF2B5EF4-FFF2-40B4-BE49-F238E27FC236}">
                <a16:creationId xmlns:a16="http://schemas.microsoft.com/office/drawing/2014/main" id="{9281DDA4-8146-47DA-9600-DA6AA6BDBA9C}"/>
              </a:ext>
            </a:extLst>
          </p:cNvPr>
          <p:cNvSpPr>
            <a:spLocks/>
          </p:cNvSpPr>
          <p:nvPr/>
        </p:nvSpPr>
        <p:spPr bwMode="auto">
          <a:xfrm>
            <a:off x="8657241" y="3643483"/>
            <a:ext cx="246864" cy="179896"/>
          </a:xfrm>
          <a:custGeom>
            <a:avLst/>
            <a:gdLst>
              <a:gd name="T0" fmla="*/ 188 w 188"/>
              <a:gd name="T1" fmla="*/ 126 h 137"/>
              <a:gd name="T2" fmla="*/ 51 w 188"/>
              <a:gd name="T3" fmla="*/ 0 h 137"/>
              <a:gd name="T4" fmla="*/ 0 w 188"/>
              <a:gd name="T5" fmla="*/ 46 h 137"/>
              <a:gd name="T6" fmla="*/ 99 w 188"/>
              <a:gd name="T7" fmla="*/ 137 h 137"/>
              <a:gd name="T8" fmla="*/ 188 w 188"/>
              <a:gd name="T9" fmla="*/ 137 h 137"/>
              <a:gd name="T10" fmla="*/ 188 w 188"/>
              <a:gd name="T11" fmla="*/ 126 h 137"/>
            </a:gdLst>
            <a:ahLst/>
            <a:cxnLst>
              <a:cxn ang="0">
                <a:pos x="T0" y="T1"/>
              </a:cxn>
              <a:cxn ang="0">
                <a:pos x="T2" y="T3"/>
              </a:cxn>
              <a:cxn ang="0">
                <a:pos x="T4" y="T5"/>
              </a:cxn>
              <a:cxn ang="0">
                <a:pos x="T6" y="T7"/>
              </a:cxn>
              <a:cxn ang="0">
                <a:pos x="T8" y="T9"/>
              </a:cxn>
              <a:cxn ang="0">
                <a:pos x="T10" y="T11"/>
              </a:cxn>
            </a:cxnLst>
            <a:rect l="0" t="0" r="r" b="b"/>
            <a:pathLst>
              <a:path w="188" h="137">
                <a:moveTo>
                  <a:pt x="188" y="126"/>
                </a:moveTo>
                <a:lnTo>
                  <a:pt x="51" y="0"/>
                </a:lnTo>
                <a:lnTo>
                  <a:pt x="0" y="46"/>
                </a:lnTo>
                <a:lnTo>
                  <a:pt x="99" y="137"/>
                </a:lnTo>
                <a:lnTo>
                  <a:pt x="188" y="137"/>
                </a:lnTo>
                <a:lnTo>
                  <a:pt x="188" y="1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89" name="Freeform 18">
            <a:extLst>
              <a:ext uri="{FF2B5EF4-FFF2-40B4-BE49-F238E27FC236}">
                <a16:creationId xmlns:a16="http://schemas.microsoft.com/office/drawing/2014/main" id="{421E5192-E5DF-4606-9504-0186BF1971AE}"/>
              </a:ext>
            </a:extLst>
          </p:cNvPr>
          <p:cNvSpPr>
            <a:spLocks/>
          </p:cNvSpPr>
          <p:nvPr/>
        </p:nvSpPr>
        <p:spPr bwMode="auto">
          <a:xfrm>
            <a:off x="8725521" y="3424193"/>
            <a:ext cx="101108" cy="98484"/>
          </a:xfrm>
          <a:custGeom>
            <a:avLst/>
            <a:gdLst>
              <a:gd name="T0" fmla="*/ 27 w 54"/>
              <a:gd name="T1" fmla="*/ 0 h 57"/>
              <a:gd name="T2" fmla="*/ 0 w 54"/>
              <a:gd name="T3" fmla="*/ 28 h 57"/>
              <a:gd name="T4" fmla="*/ 8 w 54"/>
              <a:gd name="T5" fmla="*/ 47 h 57"/>
              <a:gd name="T6" fmla="*/ 46 w 54"/>
              <a:gd name="T7" fmla="*/ 47 h 57"/>
              <a:gd name="T8" fmla="*/ 54 w 54"/>
              <a:gd name="T9" fmla="*/ 27 h 57"/>
              <a:gd name="T10" fmla="*/ 27 w 54"/>
              <a:gd name="T11" fmla="*/ 0 h 57"/>
            </a:gdLst>
            <a:ahLst/>
            <a:cxnLst>
              <a:cxn ang="0">
                <a:pos x="T0" y="T1"/>
              </a:cxn>
              <a:cxn ang="0">
                <a:pos x="T2" y="T3"/>
              </a:cxn>
              <a:cxn ang="0">
                <a:pos x="T4" y="T5"/>
              </a:cxn>
              <a:cxn ang="0">
                <a:pos x="T6" y="T7"/>
              </a:cxn>
              <a:cxn ang="0">
                <a:pos x="T8" y="T9"/>
              </a:cxn>
              <a:cxn ang="0">
                <a:pos x="T10" y="T11"/>
              </a:cxn>
            </a:cxnLst>
            <a:rect l="0" t="0" r="r" b="b"/>
            <a:pathLst>
              <a:path w="54" h="57">
                <a:moveTo>
                  <a:pt x="27" y="0"/>
                </a:moveTo>
                <a:cubicBezTo>
                  <a:pt x="12" y="0"/>
                  <a:pt x="0" y="12"/>
                  <a:pt x="0" y="28"/>
                </a:cubicBezTo>
                <a:cubicBezTo>
                  <a:pt x="0" y="35"/>
                  <a:pt x="3" y="42"/>
                  <a:pt x="8" y="47"/>
                </a:cubicBezTo>
                <a:cubicBezTo>
                  <a:pt x="18" y="57"/>
                  <a:pt x="36" y="57"/>
                  <a:pt x="46" y="47"/>
                </a:cubicBezTo>
                <a:cubicBezTo>
                  <a:pt x="51" y="42"/>
                  <a:pt x="54" y="35"/>
                  <a:pt x="54" y="27"/>
                </a:cubicBezTo>
                <a:cubicBezTo>
                  <a:pt x="54" y="12"/>
                  <a:pt x="42" y="0"/>
                  <a:pt x="2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90" name="Rectangle 7">
            <a:extLst>
              <a:ext uri="{FF2B5EF4-FFF2-40B4-BE49-F238E27FC236}">
                <a16:creationId xmlns:a16="http://schemas.microsoft.com/office/drawing/2014/main" id="{1B857AEE-41E2-440D-91E1-3386CA67D18B}"/>
              </a:ext>
            </a:extLst>
          </p:cNvPr>
          <p:cNvSpPr>
            <a:spLocks noChangeArrowheads="1"/>
          </p:cNvSpPr>
          <p:nvPr/>
        </p:nvSpPr>
        <p:spPr bwMode="auto">
          <a:xfrm>
            <a:off x="7444551" y="4198583"/>
            <a:ext cx="446605" cy="3781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91" name="Rectangle 8">
            <a:extLst>
              <a:ext uri="{FF2B5EF4-FFF2-40B4-BE49-F238E27FC236}">
                <a16:creationId xmlns:a16="http://schemas.microsoft.com/office/drawing/2014/main" id="{41A2C524-D475-4AEC-B8F9-45E65B7F4869}"/>
              </a:ext>
            </a:extLst>
          </p:cNvPr>
          <p:cNvSpPr>
            <a:spLocks noChangeArrowheads="1"/>
          </p:cNvSpPr>
          <p:nvPr/>
        </p:nvSpPr>
        <p:spPr bwMode="auto">
          <a:xfrm>
            <a:off x="7444551" y="3926771"/>
            <a:ext cx="669906" cy="3781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92" name="Rectangle 9">
            <a:extLst>
              <a:ext uri="{FF2B5EF4-FFF2-40B4-BE49-F238E27FC236}">
                <a16:creationId xmlns:a16="http://schemas.microsoft.com/office/drawing/2014/main" id="{ECD9E2F4-97FF-4C53-BA03-DF78CE898DD1}"/>
              </a:ext>
            </a:extLst>
          </p:cNvPr>
          <p:cNvSpPr>
            <a:spLocks noChangeArrowheads="1"/>
          </p:cNvSpPr>
          <p:nvPr/>
        </p:nvSpPr>
        <p:spPr bwMode="auto">
          <a:xfrm>
            <a:off x="7444551" y="4127676"/>
            <a:ext cx="669906" cy="3781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sp>
        <p:nvSpPr>
          <p:cNvPr id="293" name="Rectangle 10">
            <a:extLst>
              <a:ext uri="{FF2B5EF4-FFF2-40B4-BE49-F238E27FC236}">
                <a16:creationId xmlns:a16="http://schemas.microsoft.com/office/drawing/2014/main" id="{1FC852B8-2391-48AE-BBF0-220790B5DFD0}"/>
              </a:ext>
            </a:extLst>
          </p:cNvPr>
          <p:cNvSpPr>
            <a:spLocks noChangeArrowheads="1"/>
          </p:cNvSpPr>
          <p:nvPr/>
        </p:nvSpPr>
        <p:spPr bwMode="auto">
          <a:xfrm>
            <a:off x="7444551" y="3996365"/>
            <a:ext cx="446605" cy="3781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FI" sz="1836"/>
          </a:p>
        </p:txBody>
      </p:sp>
      <p:grpSp>
        <p:nvGrpSpPr>
          <p:cNvPr id="325" name="Group 4">
            <a:extLst>
              <a:ext uri="{FF2B5EF4-FFF2-40B4-BE49-F238E27FC236}">
                <a16:creationId xmlns:a16="http://schemas.microsoft.com/office/drawing/2014/main" id="{E8D28125-3992-4FED-87F1-1D3F774CD4EA}"/>
              </a:ext>
            </a:extLst>
          </p:cNvPr>
          <p:cNvGrpSpPr>
            <a:grpSpLocks noChangeAspect="1"/>
          </p:cNvGrpSpPr>
          <p:nvPr/>
        </p:nvGrpSpPr>
        <p:grpSpPr bwMode="auto">
          <a:xfrm>
            <a:off x="3027072" y="2486034"/>
            <a:ext cx="1720776" cy="2365881"/>
            <a:chOff x="1660" y="2006"/>
            <a:chExt cx="1171" cy="1610"/>
          </a:xfrm>
        </p:grpSpPr>
        <p:sp>
          <p:nvSpPr>
            <p:cNvPr id="335" name="AutoShape 3">
              <a:extLst>
                <a:ext uri="{FF2B5EF4-FFF2-40B4-BE49-F238E27FC236}">
                  <a16:creationId xmlns:a16="http://schemas.microsoft.com/office/drawing/2014/main" id="{A7CC6780-D650-43F2-8B96-D8DAA711C2E4}"/>
                </a:ext>
              </a:extLst>
            </p:cNvPr>
            <p:cNvSpPr>
              <a:spLocks noChangeAspect="1" noChangeArrowheads="1" noTextEdit="1"/>
            </p:cNvSpPr>
            <p:nvPr/>
          </p:nvSpPr>
          <p:spPr bwMode="auto">
            <a:xfrm>
              <a:off x="1660" y="2007"/>
              <a:ext cx="1171"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36" name="Rectangle 335">
              <a:extLst>
                <a:ext uri="{FF2B5EF4-FFF2-40B4-BE49-F238E27FC236}">
                  <a16:creationId xmlns:a16="http://schemas.microsoft.com/office/drawing/2014/main" id="{A2934ED0-435A-4C79-A171-B0D91365074B}"/>
                </a:ext>
              </a:extLst>
            </p:cNvPr>
            <p:cNvSpPr>
              <a:spLocks noChangeArrowheads="1"/>
            </p:cNvSpPr>
            <p:nvPr/>
          </p:nvSpPr>
          <p:spPr bwMode="auto">
            <a:xfrm>
              <a:off x="1747" y="3387"/>
              <a:ext cx="1000" cy="138"/>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37" name="Rectangle 336">
              <a:extLst>
                <a:ext uri="{FF2B5EF4-FFF2-40B4-BE49-F238E27FC236}">
                  <a16:creationId xmlns:a16="http://schemas.microsoft.com/office/drawing/2014/main" id="{81AAE647-5D2B-41D7-971E-EED09F17B9A3}"/>
                </a:ext>
              </a:extLst>
            </p:cNvPr>
            <p:cNvSpPr>
              <a:spLocks noChangeArrowheads="1"/>
            </p:cNvSpPr>
            <p:nvPr/>
          </p:nvSpPr>
          <p:spPr bwMode="auto">
            <a:xfrm>
              <a:off x="1756" y="2145"/>
              <a:ext cx="999" cy="137"/>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38" name="Rectangle 337">
              <a:extLst>
                <a:ext uri="{FF2B5EF4-FFF2-40B4-BE49-F238E27FC236}">
                  <a16:creationId xmlns:a16="http://schemas.microsoft.com/office/drawing/2014/main" id="{69487B71-862D-43EE-94FC-B6D9B2895E8B}"/>
                </a:ext>
              </a:extLst>
            </p:cNvPr>
            <p:cNvSpPr>
              <a:spLocks noChangeArrowheads="1"/>
            </p:cNvSpPr>
            <p:nvPr/>
          </p:nvSpPr>
          <p:spPr bwMode="auto">
            <a:xfrm>
              <a:off x="1812" y="2685"/>
              <a:ext cx="174" cy="27"/>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39" name="Rectangle 338">
              <a:extLst>
                <a:ext uri="{FF2B5EF4-FFF2-40B4-BE49-F238E27FC236}">
                  <a16:creationId xmlns:a16="http://schemas.microsoft.com/office/drawing/2014/main" id="{823368C9-C3ED-4BEE-85A1-CF0EEFABEC26}"/>
                </a:ext>
              </a:extLst>
            </p:cNvPr>
            <p:cNvSpPr>
              <a:spLocks noChangeArrowheads="1"/>
            </p:cNvSpPr>
            <p:nvPr/>
          </p:nvSpPr>
          <p:spPr bwMode="auto">
            <a:xfrm>
              <a:off x="1812" y="2478"/>
              <a:ext cx="261" cy="27"/>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0" name="Rectangle 339">
              <a:extLst>
                <a:ext uri="{FF2B5EF4-FFF2-40B4-BE49-F238E27FC236}">
                  <a16:creationId xmlns:a16="http://schemas.microsoft.com/office/drawing/2014/main" id="{10A8DD47-1CC4-49E4-B09F-158B459A1DA1}"/>
                </a:ext>
              </a:extLst>
            </p:cNvPr>
            <p:cNvSpPr>
              <a:spLocks noChangeArrowheads="1"/>
            </p:cNvSpPr>
            <p:nvPr/>
          </p:nvSpPr>
          <p:spPr bwMode="auto">
            <a:xfrm>
              <a:off x="1812" y="2631"/>
              <a:ext cx="261" cy="27"/>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1" name="Rectangle 340">
              <a:extLst>
                <a:ext uri="{FF2B5EF4-FFF2-40B4-BE49-F238E27FC236}">
                  <a16:creationId xmlns:a16="http://schemas.microsoft.com/office/drawing/2014/main" id="{845C0B54-E60D-4E7A-8B42-21894D733353}"/>
                </a:ext>
              </a:extLst>
            </p:cNvPr>
            <p:cNvSpPr>
              <a:spLocks noChangeArrowheads="1"/>
            </p:cNvSpPr>
            <p:nvPr/>
          </p:nvSpPr>
          <p:spPr bwMode="auto">
            <a:xfrm>
              <a:off x="1812" y="2531"/>
              <a:ext cx="174" cy="27"/>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2" name="Freeform 11">
              <a:extLst>
                <a:ext uri="{FF2B5EF4-FFF2-40B4-BE49-F238E27FC236}">
                  <a16:creationId xmlns:a16="http://schemas.microsoft.com/office/drawing/2014/main" id="{F5210666-96C1-4072-84DF-A906770862C0}"/>
                </a:ext>
              </a:extLst>
            </p:cNvPr>
            <p:cNvSpPr>
              <a:spLocks noEditPoints="1"/>
            </p:cNvSpPr>
            <p:nvPr/>
          </p:nvSpPr>
          <p:spPr bwMode="auto">
            <a:xfrm>
              <a:off x="1812" y="2907"/>
              <a:ext cx="547" cy="300"/>
            </a:xfrm>
            <a:custGeom>
              <a:avLst/>
              <a:gdLst>
                <a:gd name="T0" fmla="*/ 383 w 383"/>
                <a:gd name="T1" fmla="*/ 0 h 228"/>
                <a:gd name="T2" fmla="*/ 0 w 383"/>
                <a:gd name="T3" fmla="*/ 0 h 228"/>
                <a:gd name="T4" fmla="*/ 0 w 383"/>
                <a:gd name="T5" fmla="*/ 145 h 228"/>
                <a:gd name="T6" fmla="*/ 96 w 383"/>
                <a:gd name="T7" fmla="*/ 50 h 228"/>
                <a:gd name="T8" fmla="*/ 233 w 383"/>
                <a:gd name="T9" fmla="*/ 187 h 228"/>
                <a:gd name="T10" fmla="*/ 287 w 383"/>
                <a:gd name="T11" fmla="*/ 132 h 228"/>
                <a:gd name="T12" fmla="*/ 383 w 383"/>
                <a:gd name="T13" fmla="*/ 228 h 228"/>
                <a:gd name="T14" fmla="*/ 383 w 383"/>
                <a:gd name="T15" fmla="*/ 0 h 228"/>
                <a:gd name="T16" fmla="*/ 334 w 383"/>
                <a:gd name="T17" fmla="*/ 95 h 228"/>
                <a:gd name="T18" fmla="*/ 296 w 383"/>
                <a:gd name="T19" fmla="*/ 95 h 228"/>
                <a:gd name="T20" fmla="*/ 287 w 383"/>
                <a:gd name="T21" fmla="*/ 76 h 228"/>
                <a:gd name="T22" fmla="*/ 315 w 383"/>
                <a:gd name="T23" fmla="*/ 48 h 228"/>
                <a:gd name="T24" fmla="*/ 342 w 383"/>
                <a:gd name="T25" fmla="*/ 76 h 228"/>
                <a:gd name="T26" fmla="*/ 334 w 383"/>
                <a:gd name="T27" fmla="*/ 9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228">
                  <a:moveTo>
                    <a:pt x="383" y="0"/>
                  </a:moveTo>
                  <a:cubicBezTo>
                    <a:pt x="0" y="0"/>
                    <a:pt x="0" y="0"/>
                    <a:pt x="0" y="0"/>
                  </a:cubicBezTo>
                  <a:cubicBezTo>
                    <a:pt x="0" y="145"/>
                    <a:pt x="0" y="145"/>
                    <a:pt x="0" y="145"/>
                  </a:cubicBezTo>
                  <a:cubicBezTo>
                    <a:pt x="96" y="50"/>
                    <a:pt x="96" y="50"/>
                    <a:pt x="96" y="50"/>
                  </a:cubicBezTo>
                  <a:cubicBezTo>
                    <a:pt x="233" y="187"/>
                    <a:pt x="233" y="187"/>
                    <a:pt x="233" y="187"/>
                  </a:cubicBezTo>
                  <a:cubicBezTo>
                    <a:pt x="287" y="132"/>
                    <a:pt x="287" y="132"/>
                    <a:pt x="287" y="132"/>
                  </a:cubicBezTo>
                  <a:cubicBezTo>
                    <a:pt x="383" y="228"/>
                    <a:pt x="383" y="228"/>
                    <a:pt x="383" y="228"/>
                  </a:cubicBezTo>
                  <a:lnTo>
                    <a:pt x="383" y="0"/>
                  </a:lnTo>
                  <a:close/>
                  <a:moveTo>
                    <a:pt x="334" y="95"/>
                  </a:moveTo>
                  <a:cubicBezTo>
                    <a:pt x="324" y="106"/>
                    <a:pt x="306" y="106"/>
                    <a:pt x="296" y="95"/>
                  </a:cubicBezTo>
                  <a:cubicBezTo>
                    <a:pt x="290" y="90"/>
                    <a:pt x="287" y="83"/>
                    <a:pt x="287" y="76"/>
                  </a:cubicBezTo>
                  <a:cubicBezTo>
                    <a:pt x="287" y="61"/>
                    <a:pt x="300" y="48"/>
                    <a:pt x="315" y="48"/>
                  </a:cubicBezTo>
                  <a:cubicBezTo>
                    <a:pt x="330" y="48"/>
                    <a:pt x="342" y="61"/>
                    <a:pt x="342" y="76"/>
                  </a:cubicBezTo>
                  <a:cubicBezTo>
                    <a:pt x="342" y="83"/>
                    <a:pt x="339" y="90"/>
                    <a:pt x="334" y="9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3" name="Freeform 12">
              <a:extLst>
                <a:ext uri="{FF2B5EF4-FFF2-40B4-BE49-F238E27FC236}">
                  <a16:creationId xmlns:a16="http://schemas.microsoft.com/office/drawing/2014/main" id="{FE49D669-E030-46E6-94A6-A3797F6197F7}"/>
                </a:ext>
              </a:extLst>
            </p:cNvPr>
            <p:cNvSpPr>
              <a:spLocks/>
            </p:cNvSpPr>
            <p:nvPr/>
          </p:nvSpPr>
          <p:spPr bwMode="auto">
            <a:xfrm>
              <a:off x="1812" y="3030"/>
              <a:ext cx="403" cy="244"/>
            </a:xfrm>
            <a:custGeom>
              <a:avLst/>
              <a:gdLst>
                <a:gd name="T0" fmla="*/ 0 w 403"/>
                <a:gd name="T1" fmla="*/ 244 h 244"/>
                <a:gd name="T2" fmla="*/ 403 w 403"/>
                <a:gd name="T3" fmla="*/ 244 h 244"/>
                <a:gd name="T4" fmla="*/ 137 w 403"/>
                <a:gd name="T5" fmla="*/ 0 h 244"/>
                <a:gd name="T6" fmla="*/ 0 w 403"/>
                <a:gd name="T7" fmla="*/ 126 h 244"/>
                <a:gd name="T8" fmla="*/ 0 w 403"/>
                <a:gd name="T9" fmla="*/ 244 h 244"/>
              </a:gdLst>
              <a:ahLst/>
              <a:cxnLst>
                <a:cxn ang="0">
                  <a:pos x="T0" y="T1"/>
                </a:cxn>
                <a:cxn ang="0">
                  <a:pos x="T2" y="T3"/>
                </a:cxn>
                <a:cxn ang="0">
                  <a:pos x="T4" y="T5"/>
                </a:cxn>
                <a:cxn ang="0">
                  <a:pos x="T6" y="T7"/>
                </a:cxn>
                <a:cxn ang="0">
                  <a:pos x="T8" y="T9"/>
                </a:cxn>
              </a:cxnLst>
              <a:rect l="0" t="0" r="r" b="b"/>
              <a:pathLst>
                <a:path w="403" h="244">
                  <a:moveTo>
                    <a:pt x="0" y="244"/>
                  </a:moveTo>
                  <a:lnTo>
                    <a:pt x="403" y="244"/>
                  </a:lnTo>
                  <a:lnTo>
                    <a:pt x="137" y="0"/>
                  </a:lnTo>
                  <a:lnTo>
                    <a:pt x="0" y="126"/>
                  </a:lnTo>
                  <a:lnTo>
                    <a:pt x="0" y="24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4" name="Freeform 13">
              <a:extLst>
                <a:ext uri="{FF2B5EF4-FFF2-40B4-BE49-F238E27FC236}">
                  <a16:creationId xmlns:a16="http://schemas.microsoft.com/office/drawing/2014/main" id="{BB90B337-1700-412A-8DE6-4A0A1C1B6417}"/>
                </a:ext>
              </a:extLst>
            </p:cNvPr>
            <p:cNvSpPr>
              <a:spLocks/>
            </p:cNvSpPr>
            <p:nvPr/>
          </p:nvSpPr>
          <p:spPr bwMode="auto">
            <a:xfrm>
              <a:off x="2172" y="3137"/>
              <a:ext cx="187" cy="137"/>
            </a:xfrm>
            <a:custGeom>
              <a:avLst/>
              <a:gdLst>
                <a:gd name="T0" fmla="*/ 187 w 187"/>
                <a:gd name="T1" fmla="*/ 127 h 137"/>
                <a:gd name="T2" fmla="*/ 50 w 187"/>
                <a:gd name="T3" fmla="*/ 0 h 137"/>
                <a:gd name="T4" fmla="*/ 0 w 187"/>
                <a:gd name="T5" fmla="*/ 48 h 137"/>
                <a:gd name="T6" fmla="*/ 99 w 187"/>
                <a:gd name="T7" fmla="*/ 137 h 137"/>
                <a:gd name="T8" fmla="*/ 187 w 187"/>
                <a:gd name="T9" fmla="*/ 137 h 137"/>
                <a:gd name="T10" fmla="*/ 187 w 187"/>
                <a:gd name="T11" fmla="*/ 127 h 137"/>
              </a:gdLst>
              <a:ahLst/>
              <a:cxnLst>
                <a:cxn ang="0">
                  <a:pos x="T0" y="T1"/>
                </a:cxn>
                <a:cxn ang="0">
                  <a:pos x="T2" y="T3"/>
                </a:cxn>
                <a:cxn ang="0">
                  <a:pos x="T4" y="T5"/>
                </a:cxn>
                <a:cxn ang="0">
                  <a:pos x="T6" y="T7"/>
                </a:cxn>
                <a:cxn ang="0">
                  <a:pos x="T8" y="T9"/>
                </a:cxn>
                <a:cxn ang="0">
                  <a:pos x="T10" y="T11"/>
                </a:cxn>
              </a:cxnLst>
              <a:rect l="0" t="0" r="r" b="b"/>
              <a:pathLst>
                <a:path w="187" h="137">
                  <a:moveTo>
                    <a:pt x="187" y="127"/>
                  </a:moveTo>
                  <a:lnTo>
                    <a:pt x="50" y="0"/>
                  </a:lnTo>
                  <a:lnTo>
                    <a:pt x="0" y="48"/>
                  </a:lnTo>
                  <a:lnTo>
                    <a:pt x="99" y="137"/>
                  </a:lnTo>
                  <a:lnTo>
                    <a:pt x="187" y="137"/>
                  </a:lnTo>
                  <a:lnTo>
                    <a:pt x="187" y="127"/>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5" name="Freeform 14">
              <a:extLst>
                <a:ext uri="{FF2B5EF4-FFF2-40B4-BE49-F238E27FC236}">
                  <a16:creationId xmlns:a16="http://schemas.microsoft.com/office/drawing/2014/main" id="{2867BC82-9F79-4AF8-AFC3-88998C097B27}"/>
                </a:ext>
              </a:extLst>
            </p:cNvPr>
            <p:cNvSpPr>
              <a:spLocks/>
            </p:cNvSpPr>
            <p:nvPr/>
          </p:nvSpPr>
          <p:spPr bwMode="auto">
            <a:xfrm>
              <a:off x="2223" y="2971"/>
              <a:ext cx="78" cy="76"/>
            </a:xfrm>
            <a:custGeom>
              <a:avLst/>
              <a:gdLst>
                <a:gd name="T0" fmla="*/ 27 w 54"/>
                <a:gd name="T1" fmla="*/ 0 h 58"/>
                <a:gd name="T2" fmla="*/ 0 w 54"/>
                <a:gd name="T3" fmla="*/ 28 h 58"/>
                <a:gd name="T4" fmla="*/ 8 w 54"/>
                <a:gd name="T5" fmla="*/ 47 h 58"/>
                <a:gd name="T6" fmla="*/ 46 w 54"/>
                <a:gd name="T7" fmla="*/ 47 h 58"/>
                <a:gd name="T8" fmla="*/ 54 w 54"/>
                <a:gd name="T9" fmla="*/ 28 h 58"/>
                <a:gd name="T10" fmla="*/ 27 w 54"/>
                <a:gd name="T11" fmla="*/ 0 h 58"/>
              </a:gdLst>
              <a:ahLst/>
              <a:cxnLst>
                <a:cxn ang="0">
                  <a:pos x="T0" y="T1"/>
                </a:cxn>
                <a:cxn ang="0">
                  <a:pos x="T2" y="T3"/>
                </a:cxn>
                <a:cxn ang="0">
                  <a:pos x="T4" y="T5"/>
                </a:cxn>
                <a:cxn ang="0">
                  <a:pos x="T6" y="T7"/>
                </a:cxn>
                <a:cxn ang="0">
                  <a:pos x="T8" y="T9"/>
                </a:cxn>
                <a:cxn ang="0">
                  <a:pos x="T10" y="T11"/>
                </a:cxn>
              </a:cxnLst>
              <a:rect l="0" t="0" r="r" b="b"/>
              <a:pathLst>
                <a:path w="54" h="58">
                  <a:moveTo>
                    <a:pt x="27" y="0"/>
                  </a:moveTo>
                  <a:cubicBezTo>
                    <a:pt x="12" y="0"/>
                    <a:pt x="0" y="13"/>
                    <a:pt x="0" y="28"/>
                  </a:cubicBezTo>
                  <a:cubicBezTo>
                    <a:pt x="0" y="35"/>
                    <a:pt x="3" y="42"/>
                    <a:pt x="8" y="47"/>
                  </a:cubicBezTo>
                  <a:cubicBezTo>
                    <a:pt x="18" y="58"/>
                    <a:pt x="36" y="58"/>
                    <a:pt x="46" y="47"/>
                  </a:cubicBezTo>
                  <a:cubicBezTo>
                    <a:pt x="51" y="42"/>
                    <a:pt x="54" y="35"/>
                    <a:pt x="54" y="28"/>
                  </a:cubicBezTo>
                  <a:cubicBezTo>
                    <a:pt x="54" y="13"/>
                    <a:pt x="42" y="0"/>
                    <a:pt x="2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6" name="Freeform 15">
              <a:extLst>
                <a:ext uri="{FF2B5EF4-FFF2-40B4-BE49-F238E27FC236}">
                  <a16:creationId xmlns:a16="http://schemas.microsoft.com/office/drawing/2014/main" id="{6964BF4B-4F61-4BF2-96C0-D071C6E07C12}"/>
                </a:ext>
              </a:extLst>
            </p:cNvPr>
            <p:cNvSpPr>
              <a:spLocks noEditPoints="1"/>
            </p:cNvSpPr>
            <p:nvPr/>
          </p:nvSpPr>
          <p:spPr bwMode="auto">
            <a:xfrm>
              <a:off x="2146" y="2412"/>
              <a:ext cx="548" cy="298"/>
            </a:xfrm>
            <a:custGeom>
              <a:avLst/>
              <a:gdLst>
                <a:gd name="T0" fmla="*/ 383 w 383"/>
                <a:gd name="T1" fmla="*/ 0 h 227"/>
                <a:gd name="T2" fmla="*/ 0 w 383"/>
                <a:gd name="T3" fmla="*/ 0 h 227"/>
                <a:gd name="T4" fmla="*/ 0 w 383"/>
                <a:gd name="T5" fmla="*/ 145 h 227"/>
                <a:gd name="T6" fmla="*/ 96 w 383"/>
                <a:gd name="T7" fmla="*/ 49 h 227"/>
                <a:gd name="T8" fmla="*/ 233 w 383"/>
                <a:gd name="T9" fmla="*/ 186 h 227"/>
                <a:gd name="T10" fmla="*/ 287 w 383"/>
                <a:gd name="T11" fmla="*/ 131 h 227"/>
                <a:gd name="T12" fmla="*/ 383 w 383"/>
                <a:gd name="T13" fmla="*/ 227 h 227"/>
                <a:gd name="T14" fmla="*/ 383 w 383"/>
                <a:gd name="T15" fmla="*/ 0 h 227"/>
                <a:gd name="T16" fmla="*/ 334 w 383"/>
                <a:gd name="T17" fmla="*/ 95 h 227"/>
                <a:gd name="T18" fmla="*/ 296 w 383"/>
                <a:gd name="T19" fmla="*/ 95 h 227"/>
                <a:gd name="T20" fmla="*/ 287 w 383"/>
                <a:gd name="T21" fmla="*/ 75 h 227"/>
                <a:gd name="T22" fmla="*/ 315 w 383"/>
                <a:gd name="T23" fmla="*/ 48 h 227"/>
                <a:gd name="T24" fmla="*/ 342 w 383"/>
                <a:gd name="T25" fmla="*/ 75 h 227"/>
                <a:gd name="T26" fmla="*/ 334 w 383"/>
                <a:gd name="T27" fmla="*/ 9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3" h="227">
                  <a:moveTo>
                    <a:pt x="383" y="0"/>
                  </a:moveTo>
                  <a:cubicBezTo>
                    <a:pt x="0" y="0"/>
                    <a:pt x="0" y="0"/>
                    <a:pt x="0" y="0"/>
                  </a:cubicBezTo>
                  <a:cubicBezTo>
                    <a:pt x="0" y="145"/>
                    <a:pt x="0" y="145"/>
                    <a:pt x="0" y="145"/>
                  </a:cubicBezTo>
                  <a:cubicBezTo>
                    <a:pt x="96" y="49"/>
                    <a:pt x="96" y="49"/>
                    <a:pt x="96" y="49"/>
                  </a:cubicBezTo>
                  <a:cubicBezTo>
                    <a:pt x="233" y="186"/>
                    <a:pt x="233" y="186"/>
                    <a:pt x="233" y="186"/>
                  </a:cubicBezTo>
                  <a:cubicBezTo>
                    <a:pt x="287" y="131"/>
                    <a:pt x="287" y="131"/>
                    <a:pt x="287" y="131"/>
                  </a:cubicBezTo>
                  <a:cubicBezTo>
                    <a:pt x="383" y="227"/>
                    <a:pt x="383" y="227"/>
                    <a:pt x="383" y="227"/>
                  </a:cubicBezTo>
                  <a:lnTo>
                    <a:pt x="383" y="0"/>
                  </a:lnTo>
                  <a:close/>
                  <a:moveTo>
                    <a:pt x="334" y="95"/>
                  </a:moveTo>
                  <a:cubicBezTo>
                    <a:pt x="324" y="105"/>
                    <a:pt x="306" y="105"/>
                    <a:pt x="296" y="95"/>
                  </a:cubicBezTo>
                  <a:cubicBezTo>
                    <a:pt x="290" y="90"/>
                    <a:pt x="287" y="83"/>
                    <a:pt x="287" y="75"/>
                  </a:cubicBezTo>
                  <a:cubicBezTo>
                    <a:pt x="287" y="60"/>
                    <a:pt x="300" y="48"/>
                    <a:pt x="315" y="48"/>
                  </a:cubicBezTo>
                  <a:cubicBezTo>
                    <a:pt x="330" y="48"/>
                    <a:pt x="342" y="60"/>
                    <a:pt x="342" y="75"/>
                  </a:cubicBezTo>
                  <a:cubicBezTo>
                    <a:pt x="342" y="83"/>
                    <a:pt x="339" y="90"/>
                    <a:pt x="334" y="95"/>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7" name="Freeform 16">
              <a:extLst>
                <a:ext uri="{FF2B5EF4-FFF2-40B4-BE49-F238E27FC236}">
                  <a16:creationId xmlns:a16="http://schemas.microsoft.com/office/drawing/2014/main" id="{3B43C3D5-BF64-47CF-9C70-00E94040B04A}"/>
                </a:ext>
              </a:extLst>
            </p:cNvPr>
            <p:cNvSpPr>
              <a:spLocks/>
            </p:cNvSpPr>
            <p:nvPr/>
          </p:nvSpPr>
          <p:spPr bwMode="auto">
            <a:xfrm>
              <a:off x="2146" y="2533"/>
              <a:ext cx="403" cy="246"/>
            </a:xfrm>
            <a:custGeom>
              <a:avLst/>
              <a:gdLst>
                <a:gd name="T0" fmla="*/ 0 w 403"/>
                <a:gd name="T1" fmla="*/ 246 h 246"/>
                <a:gd name="T2" fmla="*/ 403 w 403"/>
                <a:gd name="T3" fmla="*/ 246 h 246"/>
                <a:gd name="T4" fmla="*/ 137 w 403"/>
                <a:gd name="T5" fmla="*/ 0 h 246"/>
                <a:gd name="T6" fmla="*/ 0 w 403"/>
                <a:gd name="T7" fmla="*/ 127 h 246"/>
                <a:gd name="T8" fmla="*/ 0 w 403"/>
                <a:gd name="T9" fmla="*/ 246 h 246"/>
              </a:gdLst>
              <a:ahLst/>
              <a:cxnLst>
                <a:cxn ang="0">
                  <a:pos x="T0" y="T1"/>
                </a:cxn>
                <a:cxn ang="0">
                  <a:pos x="T2" y="T3"/>
                </a:cxn>
                <a:cxn ang="0">
                  <a:pos x="T4" y="T5"/>
                </a:cxn>
                <a:cxn ang="0">
                  <a:pos x="T6" y="T7"/>
                </a:cxn>
                <a:cxn ang="0">
                  <a:pos x="T8" y="T9"/>
                </a:cxn>
              </a:cxnLst>
              <a:rect l="0" t="0" r="r" b="b"/>
              <a:pathLst>
                <a:path w="403" h="246">
                  <a:moveTo>
                    <a:pt x="0" y="246"/>
                  </a:moveTo>
                  <a:lnTo>
                    <a:pt x="403" y="246"/>
                  </a:lnTo>
                  <a:lnTo>
                    <a:pt x="137" y="0"/>
                  </a:lnTo>
                  <a:lnTo>
                    <a:pt x="0" y="127"/>
                  </a:lnTo>
                  <a:lnTo>
                    <a:pt x="0" y="246"/>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8" name="Freeform 17">
              <a:extLst>
                <a:ext uri="{FF2B5EF4-FFF2-40B4-BE49-F238E27FC236}">
                  <a16:creationId xmlns:a16="http://schemas.microsoft.com/office/drawing/2014/main" id="{933BEAAB-AAB4-44B3-8121-CD437AE10485}"/>
                </a:ext>
              </a:extLst>
            </p:cNvPr>
            <p:cNvSpPr>
              <a:spLocks/>
            </p:cNvSpPr>
            <p:nvPr/>
          </p:nvSpPr>
          <p:spPr bwMode="auto">
            <a:xfrm>
              <a:off x="2506" y="2642"/>
              <a:ext cx="188" cy="137"/>
            </a:xfrm>
            <a:custGeom>
              <a:avLst/>
              <a:gdLst>
                <a:gd name="T0" fmla="*/ 188 w 188"/>
                <a:gd name="T1" fmla="*/ 126 h 137"/>
                <a:gd name="T2" fmla="*/ 51 w 188"/>
                <a:gd name="T3" fmla="*/ 0 h 137"/>
                <a:gd name="T4" fmla="*/ 0 w 188"/>
                <a:gd name="T5" fmla="*/ 46 h 137"/>
                <a:gd name="T6" fmla="*/ 99 w 188"/>
                <a:gd name="T7" fmla="*/ 137 h 137"/>
                <a:gd name="T8" fmla="*/ 188 w 188"/>
                <a:gd name="T9" fmla="*/ 137 h 137"/>
                <a:gd name="T10" fmla="*/ 188 w 188"/>
                <a:gd name="T11" fmla="*/ 126 h 137"/>
              </a:gdLst>
              <a:ahLst/>
              <a:cxnLst>
                <a:cxn ang="0">
                  <a:pos x="T0" y="T1"/>
                </a:cxn>
                <a:cxn ang="0">
                  <a:pos x="T2" y="T3"/>
                </a:cxn>
                <a:cxn ang="0">
                  <a:pos x="T4" y="T5"/>
                </a:cxn>
                <a:cxn ang="0">
                  <a:pos x="T6" y="T7"/>
                </a:cxn>
                <a:cxn ang="0">
                  <a:pos x="T8" y="T9"/>
                </a:cxn>
                <a:cxn ang="0">
                  <a:pos x="T10" y="T11"/>
                </a:cxn>
              </a:cxnLst>
              <a:rect l="0" t="0" r="r" b="b"/>
              <a:pathLst>
                <a:path w="188" h="137">
                  <a:moveTo>
                    <a:pt x="188" y="126"/>
                  </a:moveTo>
                  <a:lnTo>
                    <a:pt x="51" y="0"/>
                  </a:lnTo>
                  <a:lnTo>
                    <a:pt x="0" y="46"/>
                  </a:lnTo>
                  <a:lnTo>
                    <a:pt x="99" y="137"/>
                  </a:lnTo>
                  <a:lnTo>
                    <a:pt x="188" y="137"/>
                  </a:lnTo>
                  <a:lnTo>
                    <a:pt x="188" y="12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49" name="Freeform 18">
              <a:extLst>
                <a:ext uri="{FF2B5EF4-FFF2-40B4-BE49-F238E27FC236}">
                  <a16:creationId xmlns:a16="http://schemas.microsoft.com/office/drawing/2014/main" id="{5A5E9778-E837-4CEE-BBC6-F13ED1678C8B}"/>
                </a:ext>
              </a:extLst>
            </p:cNvPr>
            <p:cNvSpPr>
              <a:spLocks/>
            </p:cNvSpPr>
            <p:nvPr/>
          </p:nvSpPr>
          <p:spPr bwMode="auto">
            <a:xfrm>
              <a:off x="2558" y="2475"/>
              <a:ext cx="77" cy="75"/>
            </a:xfrm>
            <a:custGeom>
              <a:avLst/>
              <a:gdLst>
                <a:gd name="T0" fmla="*/ 27 w 54"/>
                <a:gd name="T1" fmla="*/ 0 h 57"/>
                <a:gd name="T2" fmla="*/ 0 w 54"/>
                <a:gd name="T3" fmla="*/ 28 h 57"/>
                <a:gd name="T4" fmla="*/ 8 w 54"/>
                <a:gd name="T5" fmla="*/ 47 h 57"/>
                <a:gd name="T6" fmla="*/ 46 w 54"/>
                <a:gd name="T7" fmla="*/ 47 h 57"/>
                <a:gd name="T8" fmla="*/ 54 w 54"/>
                <a:gd name="T9" fmla="*/ 27 h 57"/>
                <a:gd name="T10" fmla="*/ 27 w 54"/>
                <a:gd name="T11" fmla="*/ 0 h 57"/>
              </a:gdLst>
              <a:ahLst/>
              <a:cxnLst>
                <a:cxn ang="0">
                  <a:pos x="T0" y="T1"/>
                </a:cxn>
                <a:cxn ang="0">
                  <a:pos x="T2" y="T3"/>
                </a:cxn>
                <a:cxn ang="0">
                  <a:pos x="T4" y="T5"/>
                </a:cxn>
                <a:cxn ang="0">
                  <a:pos x="T6" y="T7"/>
                </a:cxn>
                <a:cxn ang="0">
                  <a:pos x="T8" y="T9"/>
                </a:cxn>
                <a:cxn ang="0">
                  <a:pos x="T10" y="T11"/>
                </a:cxn>
              </a:cxnLst>
              <a:rect l="0" t="0" r="r" b="b"/>
              <a:pathLst>
                <a:path w="54" h="57">
                  <a:moveTo>
                    <a:pt x="27" y="0"/>
                  </a:moveTo>
                  <a:cubicBezTo>
                    <a:pt x="12" y="0"/>
                    <a:pt x="0" y="12"/>
                    <a:pt x="0" y="28"/>
                  </a:cubicBezTo>
                  <a:cubicBezTo>
                    <a:pt x="0" y="35"/>
                    <a:pt x="3" y="42"/>
                    <a:pt x="8" y="47"/>
                  </a:cubicBezTo>
                  <a:cubicBezTo>
                    <a:pt x="18" y="57"/>
                    <a:pt x="36" y="57"/>
                    <a:pt x="46" y="47"/>
                  </a:cubicBezTo>
                  <a:cubicBezTo>
                    <a:pt x="51" y="42"/>
                    <a:pt x="54" y="35"/>
                    <a:pt x="54" y="27"/>
                  </a:cubicBezTo>
                  <a:cubicBezTo>
                    <a:pt x="54" y="12"/>
                    <a:pt x="42" y="0"/>
                    <a:pt x="27" y="0"/>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0" name="Rectangle 349">
              <a:extLst>
                <a:ext uri="{FF2B5EF4-FFF2-40B4-BE49-F238E27FC236}">
                  <a16:creationId xmlns:a16="http://schemas.microsoft.com/office/drawing/2014/main" id="{3B1B9BC3-F7CE-4709-8222-4FB8928C728B}"/>
                </a:ext>
              </a:extLst>
            </p:cNvPr>
            <p:cNvSpPr>
              <a:spLocks noChangeArrowheads="1"/>
            </p:cNvSpPr>
            <p:nvPr/>
          </p:nvSpPr>
          <p:spPr bwMode="auto">
            <a:xfrm>
              <a:off x="1746" y="2095"/>
              <a:ext cx="991" cy="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1" name="Freeform 20">
              <a:extLst>
                <a:ext uri="{FF2B5EF4-FFF2-40B4-BE49-F238E27FC236}">
                  <a16:creationId xmlns:a16="http://schemas.microsoft.com/office/drawing/2014/main" id="{158E61FB-54C9-4669-BE09-A9E0E2594416}"/>
                </a:ext>
              </a:extLst>
            </p:cNvPr>
            <p:cNvSpPr>
              <a:spLocks noEditPoints="1"/>
            </p:cNvSpPr>
            <p:nvPr/>
          </p:nvSpPr>
          <p:spPr bwMode="auto">
            <a:xfrm>
              <a:off x="1661" y="2006"/>
              <a:ext cx="1170" cy="1609"/>
            </a:xfrm>
            <a:custGeom>
              <a:avLst/>
              <a:gdLst>
                <a:gd name="T0" fmla="*/ 792 w 818"/>
                <a:gd name="T1" fmla="*/ 0 h 1224"/>
                <a:gd name="T2" fmla="*/ 27 w 818"/>
                <a:gd name="T3" fmla="*/ 0 h 1224"/>
                <a:gd name="T4" fmla="*/ 0 w 818"/>
                <a:gd name="T5" fmla="*/ 27 h 1224"/>
                <a:gd name="T6" fmla="*/ 0 w 818"/>
                <a:gd name="T7" fmla="*/ 1197 h 1224"/>
                <a:gd name="T8" fmla="*/ 27 w 818"/>
                <a:gd name="T9" fmla="*/ 1224 h 1224"/>
                <a:gd name="T10" fmla="*/ 792 w 818"/>
                <a:gd name="T11" fmla="*/ 1224 h 1224"/>
                <a:gd name="T12" fmla="*/ 818 w 818"/>
                <a:gd name="T13" fmla="*/ 1197 h 1224"/>
                <a:gd name="T14" fmla="*/ 818 w 818"/>
                <a:gd name="T15" fmla="*/ 27 h 1224"/>
                <a:gd name="T16" fmla="*/ 792 w 818"/>
                <a:gd name="T17" fmla="*/ 0 h 1224"/>
                <a:gd name="T18" fmla="*/ 750 w 818"/>
                <a:gd name="T19" fmla="*/ 1156 h 1224"/>
                <a:gd name="T20" fmla="*/ 68 w 818"/>
                <a:gd name="T21" fmla="*/ 1156 h 1224"/>
                <a:gd name="T22" fmla="*/ 68 w 818"/>
                <a:gd name="T23" fmla="*/ 68 h 1224"/>
                <a:gd name="T24" fmla="*/ 750 w 818"/>
                <a:gd name="T25" fmla="*/ 68 h 1224"/>
                <a:gd name="T26" fmla="*/ 750 w 818"/>
                <a:gd name="T27" fmla="*/ 1156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8" h="1224">
                  <a:moveTo>
                    <a:pt x="792" y="0"/>
                  </a:moveTo>
                  <a:cubicBezTo>
                    <a:pt x="27" y="0"/>
                    <a:pt x="27" y="0"/>
                    <a:pt x="27" y="0"/>
                  </a:cubicBezTo>
                  <a:cubicBezTo>
                    <a:pt x="12" y="0"/>
                    <a:pt x="0" y="12"/>
                    <a:pt x="0" y="27"/>
                  </a:cubicBezTo>
                  <a:cubicBezTo>
                    <a:pt x="0" y="1197"/>
                    <a:pt x="0" y="1197"/>
                    <a:pt x="0" y="1197"/>
                  </a:cubicBezTo>
                  <a:cubicBezTo>
                    <a:pt x="0" y="1212"/>
                    <a:pt x="12" y="1224"/>
                    <a:pt x="27" y="1224"/>
                  </a:cubicBezTo>
                  <a:cubicBezTo>
                    <a:pt x="792" y="1224"/>
                    <a:pt x="792" y="1224"/>
                    <a:pt x="792" y="1224"/>
                  </a:cubicBezTo>
                  <a:cubicBezTo>
                    <a:pt x="807" y="1224"/>
                    <a:pt x="818" y="1212"/>
                    <a:pt x="818" y="1197"/>
                  </a:cubicBezTo>
                  <a:cubicBezTo>
                    <a:pt x="818" y="27"/>
                    <a:pt x="818" y="27"/>
                    <a:pt x="818" y="27"/>
                  </a:cubicBezTo>
                  <a:cubicBezTo>
                    <a:pt x="818" y="12"/>
                    <a:pt x="807" y="0"/>
                    <a:pt x="792" y="0"/>
                  </a:cubicBezTo>
                  <a:close/>
                  <a:moveTo>
                    <a:pt x="750" y="1156"/>
                  </a:moveTo>
                  <a:cubicBezTo>
                    <a:pt x="68" y="1156"/>
                    <a:pt x="68" y="1156"/>
                    <a:pt x="68" y="1156"/>
                  </a:cubicBezTo>
                  <a:cubicBezTo>
                    <a:pt x="68" y="68"/>
                    <a:pt x="68" y="68"/>
                    <a:pt x="68" y="68"/>
                  </a:cubicBezTo>
                  <a:cubicBezTo>
                    <a:pt x="750" y="68"/>
                    <a:pt x="750" y="68"/>
                    <a:pt x="750" y="68"/>
                  </a:cubicBezTo>
                  <a:lnTo>
                    <a:pt x="750" y="115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dirty="0"/>
            </a:p>
          </p:txBody>
        </p:sp>
        <p:sp>
          <p:nvSpPr>
            <p:cNvPr id="352" name="Oval 351">
              <a:extLst>
                <a:ext uri="{FF2B5EF4-FFF2-40B4-BE49-F238E27FC236}">
                  <a16:creationId xmlns:a16="http://schemas.microsoft.com/office/drawing/2014/main" id="{5362933B-69FD-413D-A074-BC5AE92E50CF}"/>
                </a:ext>
              </a:extLst>
            </p:cNvPr>
            <p:cNvSpPr>
              <a:spLocks noChangeArrowheads="1"/>
            </p:cNvSpPr>
            <p:nvPr/>
          </p:nvSpPr>
          <p:spPr bwMode="auto">
            <a:xfrm>
              <a:off x="2233" y="2039"/>
              <a:ext cx="39" cy="34"/>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3" name="Rectangle 352">
              <a:extLst>
                <a:ext uri="{FF2B5EF4-FFF2-40B4-BE49-F238E27FC236}">
                  <a16:creationId xmlns:a16="http://schemas.microsoft.com/office/drawing/2014/main" id="{AFF0891F-D783-49DC-9EDE-2BF5ACB73263}"/>
                </a:ext>
              </a:extLst>
            </p:cNvPr>
            <p:cNvSpPr>
              <a:spLocks noChangeArrowheads="1"/>
            </p:cNvSpPr>
            <p:nvPr/>
          </p:nvSpPr>
          <p:spPr bwMode="auto">
            <a:xfrm>
              <a:off x="2418" y="3180"/>
              <a:ext cx="174" cy="27"/>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4" name="Rectangle 353">
              <a:extLst>
                <a:ext uri="{FF2B5EF4-FFF2-40B4-BE49-F238E27FC236}">
                  <a16:creationId xmlns:a16="http://schemas.microsoft.com/office/drawing/2014/main" id="{EEFB1782-3F99-44D8-9A78-20294E3FAB61}"/>
                </a:ext>
              </a:extLst>
            </p:cNvPr>
            <p:cNvSpPr>
              <a:spLocks noChangeArrowheads="1"/>
            </p:cNvSpPr>
            <p:nvPr/>
          </p:nvSpPr>
          <p:spPr bwMode="auto">
            <a:xfrm>
              <a:off x="2418" y="2973"/>
              <a:ext cx="261" cy="26"/>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5" name="Rectangle 354">
              <a:extLst>
                <a:ext uri="{FF2B5EF4-FFF2-40B4-BE49-F238E27FC236}">
                  <a16:creationId xmlns:a16="http://schemas.microsoft.com/office/drawing/2014/main" id="{5F9D6687-7D1B-4738-A521-67E85FBA2C39}"/>
                </a:ext>
              </a:extLst>
            </p:cNvPr>
            <p:cNvSpPr>
              <a:spLocks noChangeArrowheads="1"/>
            </p:cNvSpPr>
            <p:nvPr/>
          </p:nvSpPr>
          <p:spPr bwMode="auto">
            <a:xfrm>
              <a:off x="2418" y="3127"/>
              <a:ext cx="261" cy="2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6" name="Rectangle 355">
              <a:extLst>
                <a:ext uri="{FF2B5EF4-FFF2-40B4-BE49-F238E27FC236}">
                  <a16:creationId xmlns:a16="http://schemas.microsoft.com/office/drawing/2014/main" id="{F2E24291-AC68-4A52-B1CF-5E12573E78BA}"/>
                </a:ext>
              </a:extLst>
            </p:cNvPr>
            <p:cNvSpPr>
              <a:spLocks noChangeArrowheads="1"/>
            </p:cNvSpPr>
            <p:nvPr/>
          </p:nvSpPr>
          <p:spPr bwMode="auto">
            <a:xfrm>
              <a:off x="2418" y="3027"/>
              <a:ext cx="174" cy="2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7" name="Freeform 26">
              <a:extLst>
                <a:ext uri="{FF2B5EF4-FFF2-40B4-BE49-F238E27FC236}">
                  <a16:creationId xmlns:a16="http://schemas.microsoft.com/office/drawing/2014/main" id="{DED70071-65FA-47F8-9470-45BE7A844F3E}"/>
                </a:ext>
              </a:extLst>
            </p:cNvPr>
            <p:cNvSpPr>
              <a:spLocks/>
            </p:cNvSpPr>
            <p:nvPr/>
          </p:nvSpPr>
          <p:spPr bwMode="auto">
            <a:xfrm>
              <a:off x="2688" y="2112"/>
              <a:ext cx="24" cy="22"/>
            </a:xfrm>
            <a:custGeom>
              <a:avLst/>
              <a:gdLst>
                <a:gd name="T0" fmla="*/ 16 w 24"/>
                <a:gd name="T1" fmla="*/ 11 h 22"/>
                <a:gd name="T2" fmla="*/ 24 w 24"/>
                <a:gd name="T3" fmla="*/ 4 h 22"/>
                <a:gd name="T4" fmla="*/ 20 w 24"/>
                <a:gd name="T5" fmla="*/ 0 h 22"/>
                <a:gd name="T6" fmla="*/ 12 w 24"/>
                <a:gd name="T7" fmla="*/ 7 h 22"/>
                <a:gd name="T8" fmla="*/ 4 w 24"/>
                <a:gd name="T9" fmla="*/ 0 h 22"/>
                <a:gd name="T10" fmla="*/ 0 w 24"/>
                <a:gd name="T11" fmla="*/ 4 h 22"/>
                <a:gd name="T12" fmla="*/ 9 w 24"/>
                <a:gd name="T13" fmla="*/ 11 h 22"/>
                <a:gd name="T14" fmla="*/ 9 w 24"/>
                <a:gd name="T15" fmla="*/ 11 h 22"/>
                <a:gd name="T16" fmla="*/ 0 w 24"/>
                <a:gd name="T17" fmla="*/ 19 h 22"/>
                <a:gd name="T18" fmla="*/ 4 w 24"/>
                <a:gd name="T19" fmla="*/ 22 h 22"/>
                <a:gd name="T20" fmla="*/ 12 w 24"/>
                <a:gd name="T21" fmla="*/ 15 h 22"/>
                <a:gd name="T22" fmla="*/ 12 w 24"/>
                <a:gd name="T23" fmla="*/ 15 h 22"/>
                <a:gd name="T24" fmla="*/ 20 w 24"/>
                <a:gd name="T25" fmla="*/ 22 h 22"/>
                <a:gd name="T26" fmla="*/ 24 w 24"/>
                <a:gd name="T27" fmla="*/ 19 h 22"/>
                <a:gd name="T28" fmla="*/ 16 w 24"/>
                <a:gd name="T2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2">
                  <a:moveTo>
                    <a:pt x="16" y="11"/>
                  </a:moveTo>
                  <a:lnTo>
                    <a:pt x="24" y="4"/>
                  </a:lnTo>
                  <a:lnTo>
                    <a:pt x="20" y="0"/>
                  </a:lnTo>
                  <a:lnTo>
                    <a:pt x="12" y="7"/>
                  </a:lnTo>
                  <a:lnTo>
                    <a:pt x="4" y="0"/>
                  </a:lnTo>
                  <a:lnTo>
                    <a:pt x="0" y="4"/>
                  </a:lnTo>
                  <a:lnTo>
                    <a:pt x="9" y="11"/>
                  </a:lnTo>
                  <a:lnTo>
                    <a:pt x="9" y="11"/>
                  </a:lnTo>
                  <a:lnTo>
                    <a:pt x="0" y="19"/>
                  </a:lnTo>
                  <a:lnTo>
                    <a:pt x="4" y="22"/>
                  </a:lnTo>
                  <a:lnTo>
                    <a:pt x="12" y="15"/>
                  </a:lnTo>
                  <a:lnTo>
                    <a:pt x="12" y="15"/>
                  </a:lnTo>
                  <a:lnTo>
                    <a:pt x="20" y="22"/>
                  </a:lnTo>
                  <a:lnTo>
                    <a:pt x="24" y="19"/>
                  </a:lnTo>
                  <a:lnTo>
                    <a:pt x="1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8" name="Rectangle 357">
              <a:extLst>
                <a:ext uri="{FF2B5EF4-FFF2-40B4-BE49-F238E27FC236}">
                  <a16:creationId xmlns:a16="http://schemas.microsoft.com/office/drawing/2014/main" id="{AB58DFAB-CAA1-4314-83BC-06EA2E16B025}"/>
                </a:ext>
              </a:extLst>
            </p:cNvPr>
            <p:cNvSpPr>
              <a:spLocks noChangeArrowheads="1"/>
            </p:cNvSpPr>
            <p:nvPr/>
          </p:nvSpPr>
          <p:spPr bwMode="auto">
            <a:xfrm>
              <a:off x="1794" y="2161"/>
              <a:ext cx="112" cy="1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59" name="Rectangle 358">
              <a:extLst>
                <a:ext uri="{FF2B5EF4-FFF2-40B4-BE49-F238E27FC236}">
                  <a16:creationId xmlns:a16="http://schemas.microsoft.com/office/drawing/2014/main" id="{EE7DFA66-7C5B-4174-BAFB-33C7766C6E88}"/>
                </a:ext>
              </a:extLst>
            </p:cNvPr>
            <p:cNvSpPr>
              <a:spLocks noChangeArrowheads="1"/>
            </p:cNvSpPr>
            <p:nvPr/>
          </p:nvSpPr>
          <p:spPr bwMode="auto">
            <a:xfrm>
              <a:off x="1926" y="2179"/>
              <a:ext cx="432" cy="2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0" name="Rectangle 359">
              <a:extLst>
                <a:ext uri="{FF2B5EF4-FFF2-40B4-BE49-F238E27FC236}">
                  <a16:creationId xmlns:a16="http://schemas.microsoft.com/office/drawing/2014/main" id="{F3B09485-30DA-4BCD-B92A-9CAC96971661}"/>
                </a:ext>
              </a:extLst>
            </p:cNvPr>
            <p:cNvSpPr>
              <a:spLocks noChangeArrowheads="1"/>
            </p:cNvSpPr>
            <p:nvPr/>
          </p:nvSpPr>
          <p:spPr bwMode="auto">
            <a:xfrm>
              <a:off x="1926" y="2227"/>
              <a:ext cx="137" cy="2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1" name="Rectangle 360">
              <a:extLst>
                <a:ext uri="{FF2B5EF4-FFF2-40B4-BE49-F238E27FC236}">
                  <a16:creationId xmlns:a16="http://schemas.microsoft.com/office/drawing/2014/main" id="{782360FA-D8CD-447A-AE44-0DB414B93F58}"/>
                </a:ext>
              </a:extLst>
            </p:cNvPr>
            <p:cNvSpPr>
              <a:spLocks noChangeArrowheads="1"/>
            </p:cNvSpPr>
            <p:nvPr/>
          </p:nvSpPr>
          <p:spPr bwMode="auto">
            <a:xfrm>
              <a:off x="2080" y="2227"/>
              <a:ext cx="138" cy="2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2" name="Rectangle 361">
              <a:extLst>
                <a:ext uri="{FF2B5EF4-FFF2-40B4-BE49-F238E27FC236}">
                  <a16:creationId xmlns:a16="http://schemas.microsoft.com/office/drawing/2014/main" id="{018E8AD2-43B2-48D4-A4FA-32F0FFC6AC5D}"/>
                </a:ext>
              </a:extLst>
            </p:cNvPr>
            <p:cNvSpPr>
              <a:spLocks noChangeArrowheads="1"/>
            </p:cNvSpPr>
            <p:nvPr/>
          </p:nvSpPr>
          <p:spPr bwMode="auto">
            <a:xfrm>
              <a:off x="2235" y="2227"/>
              <a:ext cx="137" cy="2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3" name="Rectangle 362">
              <a:extLst>
                <a:ext uri="{FF2B5EF4-FFF2-40B4-BE49-F238E27FC236}">
                  <a16:creationId xmlns:a16="http://schemas.microsoft.com/office/drawing/2014/main" id="{62E15307-4D7A-4533-9E78-73ED01CE6B32}"/>
                </a:ext>
              </a:extLst>
            </p:cNvPr>
            <p:cNvSpPr>
              <a:spLocks noChangeArrowheads="1"/>
            </p:cNvSpPr>
            <p:nvPr/>
          </p:nvSpPr>
          <p:spPr bwMode="auto">
            <a:xfrm>
              <a:off x="2389" y="2227"/>
              <a:ext cx="138" cy="2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4" name="Rectangle 363">
              <a:extLst>
                <a:ext uri="{FF2B5EF4-FFF2-40B4-BE49-F238E27FC236}">
                  <a16:creationId xmlns:a16="http://schemas.microsoft.com/office/drawing/2014/main" id="{5AB45B9A-F18B-404C-89CF-54374D33F45C}"/>
                </a:ext>
              </a:extLst>
            </p:cNvPr>
            <p:cNvSpPr>
              <a:spLocks noChangeArrowheads="1"/>
            </p:cNvSpPr>
            <p:nvPr/>
          </p:nvSpPr>
          <p:spPr bwMode="auto">
            <a:xfrm>
              <a:off x="2641" y="2113"/>
              <a:ext cx="27" cy="19"/>
            </a:xfrm>
            <a:prstGeom prst="rect">
              <a:avLst/>
            </a:prstGeom>
            <a:solidFill>
              <a:srgbClr val="F3F3F3"/>
            </a:solidFill>
            <a:ln w="7938" cap="flat">
              <a:solidFill>
                <a:srgbClr val="000000"/>
              </a:solidFill>
              <a:prstDash val="solid"/>
              <a:miter lim="800000"/>
              <a:headEnd/>
              <a:tailEnd/>
            </a:ln>
          </p:spPr>
          <p:txBody>
            <a:bodyPr vert="horz" wrap="square" lIns="93247" tIns="46623" rIns="93247" bIns="46623" numCol="1" anchor="t" anchorCtr="0" compatLnSpc="1">
              <a:prstTxWarp prst="textNoShape">
                <a:avLst/>
              </a:prstTxWarp>
            </a:bodyPr>
            <a:lstStyle/>
            <a:p>
              <a:endParaRPr lang="en-US" sz="1836"/>
            </a:p>
          </p:txBody>
        </p:sp>
        <p:sp>
          <p:nvSpPr>
            <p:cNvPr id="365" name="Line 34">
              <a:extLst>
                <a:ext uri="{FF2B5EF4-FFF2-40B4-BE49-F238E27FC236}">
                  <a16:creationId xmlns:a16="http://schemas.microsoft.com/office/drawing/2014/main" id="{3EF6CB90-C577-4171-9C32-54C9979554E3}"/>
                </a:ext>
              </a:extLst>
            </p:cNvPr>
            <p:cNvSpPr>
              <a:spLocks noChangeShapeType="1"/>
            </p:cNvSpPr>
            <p:nvPr/>
          </p:nvSpPr>
          <p:spPr bwMode="auto">
            <a:xfrm flipH="1">
              <a:off x="2588" y="2132"/>
              <a:ext cx="29" cy="0"/>
            </a:xfrm>
            <a:prstGeom prst="line">
              <a:avLst/>
            </a:prstGeom>
            <a:noFill/>
            <a:ln w="7938"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3247" tIns="46623" rIns="93247" bIns="46623" numCol="1" anchor="t" anchorCtr="0" compatLnSpc="1">
              <a:prstTxWarp prst="textNoShape">
                <a:avLst/>
              </a:prstTxWarp>
            </a:bodyPr>
            <a:lstStyle/>
            <a:p>
              <a:endParaRPr lang="en-US" sz="1836"/>
            </a:p>
          </p:txBody>
        </p:sp>
        <p:sp>
          <p:nvSpPr>
            <p:cNvPr id="366" name="Oval 365">
              <a:extLst>
                <a:ext uri="{FF2B5EF4-FFF2-40B4-BE49-F238E27FC236}">
                  <a16:creationId xmlns:a16="http://schemas.microsoft.com/office/drawing/2014/main" id="{D721543D-09A2-4BD1-9F8E-883D9AAF61CF}"/>
                </a:ext>
              </a:extLst>
            </p:cNvPr>
            <p:cNvSpPr>
              <a:spLocks noChangeArrowheads="1"/>
            </p:cNvSpPr>
            <p:nvPr/>
          </p:nvSpPr>
          <p:spPr bwMode="auto">
            <a:xfrm>
              <a:off x="2372" y="3421"/>
              <a:ext cx="74" cy="6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7" name="Oval 366">
              <a:extLst>
                <a:ext uri="{FF2B5EF4-FFF2-40B4-BE49-F238E27FC236}">
                  <a16:creationId xmlns:a16="http://schemas.microsoft.com/office/drawing/2014/main" id="{EF26508C-DB33-4481-A99C-30B0F30401F9}"/>
                </a:ext>
              </a:extLst>
            </p:cNvPr>
            <p:cNvSpPr>
              <a:spLocks noChangeArrowheads="1"/>
            </p:cNvSpPr>
            <p:nvPr/>
          </p:nvSpPr>
          <p:spPr bwMode="auto">
            <a:xfrm>
              <a:off x="2598" y="3421"/>
              <a:ext cx="74" cy="6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sp>
          <p:nvSpPr>
            <p:cNvPr id="368" name="Oval 367">
              <a:extLst>
                <a:ext uri="{FF2B5EF4-FFF2-40B4-BE49-F238E27FC236}">
                  <a16:creationId xmlns:a16="http://schemas.microsoft.com/office/drawing/2014/main" id="{317770F2-40F2-4AF2-AC95-064BF2C91A02}"/>
                </a:ext>
              </a:extLst>
            </p:cNvPr>
            <p:cNvSpPr>
              <a:spLocks noChangeArrowheads="1"/>
            </p:cNvSpPr>
            <p:nvPr/>
          </p:nvSpPr>
          <p:spPr bwMode="auto">
            <a:xfrm>
              <a:off x="2485" y="3421"/>
              <a:ext cx="74" cy="6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p>
          </p:txBody>
        </p:sp>
      </p:grpSp>
      <p:sp>
        <p:nvSpPr>
          <p:cNvPr id="377" name="Rectangle 376">
            <a:extLst>
              <a:ext uri="{FF2B5EF4-FFF2-40B4-BE49-F238E27FC236}">
                <a16:creationId xmlns:a16="http://schemas.microsoft.com/office/drawing/2014/main" id="{C404E2FC-7166-432B-A16F-DC448DC587D5}"/>
              </a:ext>
            </a:extLst>
          </p:cNvPr>
          <p:cNvSpPr/>
          <p:nvPr/>
        </p:nvSpPr>
        <p:spPr bwMode="auto">
          <a:xfrm>
            <a:off x="583407" y="5725161"/>
            <a:ext cx="11025187" cy="249299"/>
          </a:xfrm>
          <a:prstGeom prst="rect">
            <a:avLst/>
          </a:prstGeom>
          <a:no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50846" fontAlgn="base">
              <a:lnSpc>
                <a:spcPct val="90000"/>
              </a:lnSpc>
              <a:spcBef>
                <a:spcPct val="0"/>
              </a:spcBef>
              <a:spcAft>
                <a:spcPct val="0"/>
              </a:spcAft>
            </a:pPr>
            <a:r>
              <a:rPr lang="en-US" sz="1800" i="1" dirty="0">
                <a:solidFill>
                  <a:schemeClr val="tx1"/>
                </a:solidFill>
                <a:ea typeface="Segoe UI" pitchFamily="34" charset="0"/>
                <a:cs typeface="Segoe UI" pitchFamily="34" charset="0"/>
              </a:rPr>
              <a:t>“</a:t>
            </a:r>
            <a:r>
              <a:rPr lang="en-US" sz="1600" i="1" dirty="0">
                <a:solidFill>
                  <a:schemeClr val="tx1"/>
                </a:solidFill>
                <a:latin typeface="+mj-lt"/>
                <a:ea typeface="Segoe UI" pitchFamily="34" charset="0"/>
                <a:cs typeface="Segoe UI" pitchFamily="34" charset="0"/>
              </a:rPr>
              <a:t>An application framework used to build and extend modern experiences in SharePoint and in Microsoft Teams”</a:t>
            </a:r>
          </a:p>
        </p:txBody>
      </p:sp>
      <p:sp>
        <p:nvSpPr>
          <p:cNvPr id="378" name="Rectangle 377">
            <a:extLst>
              <a:ext uri="{FF2B5EF4-FFF2-40B4-BE49-F238E27FC236}">
                <a16:creationId xmlns:a16="http://schemas.microsoft.com/office/drawing/2014/main" id="{89D76DD1-2FE9-446D-870A-C87940D5D81D}"/>
              </a:ext>
            </a:extLst>
          </p:cNvPr>
          <p:cNvSpPr/>
          <p:nvPr/>
        </p:nvSpPr>
        <p:spPr bwMode="auto">
          <a:xfrm>
            <a:off x="4130040" y="6035128"/>
            <a:ext cx="3931920" cy="2339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p>
            <a:pPr algn="ctr"/>
            <a:r>
              <a:rPr lang="en-US" sz="1400" dirty="0">
                <a:solidFill>
                  <a:schemeClr val="tx1"/>
                </a:solidFill>
              </a:rPr>
              <a:t>SPFx was publicly announced May 4th, 2016</a:t>
            </a:r>
          </a:p>
        </p:txBody>
      </p:sp>
      <p:grpSp>
        <p:nvGrpSpPr>
          <p:cNvPr id="416" name="Group 415">
            <a:extLst>
              <a:ext uri="{FF2B5EF4-FFF2-40B4-BE49-F238E27FC236}">
                <a16:creationId xmlns:a16="http://schemas.microsoft.com/office/drawing/2014/main" id="{F08586E9-0D4B-441D-8CF7-D1C742523B14}"/>
              </a:ext>
            </a:extLst>
          </p:cNvPr>
          <p:cNvGrpSpPr/>
          <p:nvPr/>
        </p:nvGrpSpPr>
        <p:grpSpPr>
          <a:xfrm>
            <a:off x="2761703" y="2711101"/>
            <a:ext cx="6617860" cy="1815647"/>
            <a:chOff x="2761703" y="2822733"/>
            <a:chExt cx="6617860" cy="1815647"/>
          </a:xfrm>
        </p:grpSpPr>
        <p:cxnSp>
          <p:nvCxnSpPr>
            <p:cNvPr id="402" name="Straight Arrow Connector 401">
              <a:extLst>
                <a:ext uri="{FF2B5EF4-FFF2-40B4-BE49-F238E27FC236}">
                  <a16:creationId xmlns:a16="http://schemas.microsoft.com/office/drawing/2014/main" id="{9C009E30-8EAE-483D-8077-F8E2087C8353}"/>
                </a:ext>
              </a:extLst>
            </p:cNvPr>
            <p:cNvCxnSpPr>
              <a:cxnSpLocks/>
            </p:cNvCxnSpPr>
            <p:nvPr/>
          </p:nvCxnSpPr>
          <p:spPr>
            <a:xfrm flipH="1" flipV="1">
              <a:off x="9018877" y="3201753"/>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03" name="Straight Arrow Connector 402">
              <a:extLst>
                <a:ext uri="{FF2B5EF4-FFF2-40B4-BE49-F238E27FC236}">
                  <a16:creationId xmlns:a16="http://schemas.microsoft.com/office/drawing/2014/main" id="{A4CD05AE-FFB9-4C6C-9D99-774567EBC9DA}"/>
                </a:ext>
              </a:extLst>
            </p:cNvPr>
            <p:cNvCxnSpPr>
              <a:cxnSpLocks/>
            </p:cNvCxnSpPr>
            <p:nvPr/>
          </p:nvCxnSpPr>
          <p:spPr>
            <a:xfrm flipH="1" flipV="1">
              <a:off x="9003545" y="4059086"/>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04" name="Straight Arrow Connector 403">
              <a:extLst>
                <a:ext uri="{FF2B5EF4-FFF2-40B4-BE49-F238E27FC236}">
                  <a16:creationId xmlns:a16="http://schemas.microsoft.com/office/drawing/2014/main" id="{3CB03C0F-8589-4478-B1A7-F8543C417D6E}"/>
                </a:ext>
              </a:extLst>
            </p:cNvPr>
            <p:cNvCxnSpPr>
              <a:cxnSpLocks/>
            </p:cNvCxnSpPr>
            <p:nvPr/>
          </p:nvCxnSpPr>
          <p:spPr>
            <a:xfrm flipH="1" flipV="1">
              <a:off x="9008209" y="3629786"/>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37ADDA56-913A-483E-A090-A4C592F7F962}"/>
                </a:ext>
              </a:extLst>
            </p:cNvPr>
            <p:cNvCxnSpPr>
              <a:cxnSpLocks/>
            </p:cNvCxnSpPr>
            <p:nvPr/>
          </p:nvCxnSpPr>
          <p:spPr>
            <a:xfrm flipH="1" flipV="1">
              <a:off x="4638682" y="3486886"/>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31FCC3FE-AD24-46CE-9311-6B42C84FC699}"/>
                </a:ext>
              </a:extLst>
            </p:cNvPr>
            <p:cNvCxnSpPr>
              <a:cxnSpLocks/>
            </p:cNvCxnSpPr>
            <p:nvPr/>
          </p:nvCxnSpPr>
          <p:spPr>
            <a:xfrm flipH="1" flipV="1">
              <a:off x="4638682" y="2890206"/>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12" name="Straight Arrow Connector 411">
              <a:extLst>
                <a:ext uri="{FF2B5EF4-FFF2-40B4-BE49-F238E27FC236}">
                  <a16:creationId xmlns:a16="http://schemas.microsoft.com/office/drawing/2014/main" id="{A672C4CE-F032-42FF-A2D8-D33E364CE235}"/>
                </a:ext>
              </a:extLst>
            </p:cNvPr>
            <p:cNvCxnSpPr>
              <a:cxnSpLocks/>
            </p:cNvCxnSpPr>
            <p:nvPr/>
          </p:nvCxnSpPr>
          <p:spPr>
            <a:xfrm flipH="1" flipV="1">
              <a:off x="4638682" y="4638191"/>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CCFAEDA9-49E3-4AA4-8B07-91E69CC71F84}"/>
                </a:ext>
              </a:extLst>
            </p:cNvPr>
            <p:cNvCxnSpPr>
              <a:cxnSpLocks/>
            </p:cNvCxnSpPr>
            <p:nvPr/>
          </p:nvCxnSpPr>
          <p:spPr>
            <a:xfrm flipV="1">
              <a:off x="2761703" y="4132883"/>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45569F12-F57E-4F20-8243-747CAC9329D7}"/>
                </a:ext>
              </a:extLst>
            </p:cNvPr>
            <p:cNvCxnSpPr>
              <a:cxnSpLocks/>
            </p:cNvCxnSpPr>
            <p:nvPr/>
          </p:nvCxnSpPr>
          <p:spPr>
            <a:xfrm flipV="1">
              <a:off x="2761703" y="2822733"/>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415" name="Title 1">
            <a:extLst>
              <a:ext uri="{FF2B5EF4-FFF2-40B4-BE49-F238E27FC236}">
                <a16:creationId xmlns:a16="http://schemas.microsoft.com/office/drawing/2014/main" id="{C1EFDA82-D1C6-4371-AD6C-F034CB50C4E5}"/>
              </a:ext>
            </a:extLst>
          </p:cNvPr>
          <p:cNvSpPr txBox="1">
            <a:spLocks/>
          </p:cNvSpPr>
          <p:nvPr/>
        </p:nvSpPr>
        <p:spPr>
          <a:xfrm>
            <a:off x="5004869" y="1693050"/>
            <a:ext cx="2182262" cy="292301"/>
          </a:xfrm>
          <a:prstGeom prst="rect">
            <a:avLst/>
          </a:prstGeom>
          <a:noFill/>
        </p:spPr>
        <p:txBody>
          <a:bodyPr vert="horz" wrap="square" lIns="146242" tIns="91401" rIns="146242" bIns="91401"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5874">
              <a:defRPr/>
            </a:pPr>
            <a:r>
              <a:rPr lang="en-US" sz="2040" kern="0" spc="-50" dirty="0">
                <a:solidFill>
                  <a:srgbClr val="008575"/>
                </a:solidFill>
                <a:latin typeface="Segoe UI Semibold" panose="020B0702040204020203" pitchFamily="34" charset="0"/>
                <a:cs typeface="Segoe UI Semibold" panose="020B0702040204020203" pitchFamily="34" charset="0"/>
              </a:rPr>
              <a:t>Microsoft </a:t>
            </a:r>
            <a:r>
              <a:rPr lang="en-US" sz="2040" kern="0" spc="-50" dirty="0">
                <a:ln>
                  <a:noFill/>
                </a:ln>
                <a:solidFill>
                  <a:srgbClr val="008575"/>
                </a:solidFill>
                <a:latin typeface="Segoe UI Semibold" panose="020B0702040204020203" pitchFamily="34" charset="0"/>
                <a:cs typeface="Segoe UI Semibold" panose="020B0702040204020203" pitchFamily="34" charset="0"/>
              </a:rPr>
              <a:t>Graph</a:t>
            </a:r>
            <a:endParaRPr lang="en-US" sz="2040" dirty="0">
              <a:solidFill>
                <a:srgbClr val="008575"/>
              </a:solidFill>
            </a:endParaRPr>
          </a:p>
        </p:txBody>
      </p:sp>
      <p:sp>
        <p:nvSpPr>
          <p:cNvPr id="424" name="Rectangle: Rounded Corners 423">
            <a:extLst>
              <a:ext uri="{FF2B5EF4-FFF2-40B4-BE49-F238E27FC236}">
                <a16:creationId xmlns:a16="http://schemas.microsoft.com/office/drawing/2014/main" id="{1E12BBA9-62D8-4CC4-8D2E-95E1F04B7E07}"/>
              </a:ext>
            </a:extLst>
          </p:cNvPr>
          <p:cNvSpPr/>
          <p:nvPr/>
        </p:nvSpPr>
        <p:spPr bwMode="auto">
          <a:xfrm>
            <a:off x="1809345" y="2586078"/>
            <a:ext cx="982492" cy="416000"/>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algn="r"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Extension</a:t>
            </a:r>
            <a:b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b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header</a:t>
            </a:r>
          </a:p>
        </p:txBody>
      </p:sp>
      <p:sp>
        <p:nvSpPr>
          <p:cNvPr id="425" name="Rectangle: Rounded Corners 424">
            <a:extLst>
              <a:ext uri="{FF2B5EF4-FFF2-40B4-BE49-F238E27FC236}">
                <a16:creationId xmlns:a16="http://schemas.microsoft.com/office/drawing/2014/main" id="{46C5D431-1671-4FAB-B77A-692C6008F5CE}"/>
              </a:ext>
            </a:extLst>
          </p:cNvPr>
          <p:cNvSpPr/>
          <p:nvPr/>
        </p:nvSpPr>
        <p:spPr bwMode="auto">
          <a:xfrm>
            <a:off x="1429966" y="3918767"/>
            <a:ext cx="1344038" cy="416000"/>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algn="r"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Page visuals</a:t>
            </a:r>
            <a:b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b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Office UI Fabric</a:t>
            </a:r>
          </a:p>
        </p:txBody>
      </p:sp>
      <p:sp>
        <p:nvSpPr>
          <p:cNvPr id="426" name="Rectangle: Rounded Corners 425">
            <a:extLst>
              <a:ext uri="{FF2B5EF4-FFF2-40B4-BE49-F238E27FC236}">
                <a16:creationId xmlns:a16="http://schemas.microsoft.com/office/drawing/2014/main" id="{02FD272C-7825-4AFE-BBD3-35B43939E41C}"/>
              </a:ext>
            </a:extLst>
          </p:cNvPr>
          <p:cNvSpPr/>
          <p:nvPr/>
        </p:nvSpPr>
        <p:spPr bwMode="auto">
          <a:xfrm>
            <a:off x="4997814" y="2663899"/>
            <a:ext cx="1077592" cy="416000"/>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Application pages</a:t>
            </a:r>
          </a:p>
        </p:txBody>
      </p:sp>
      <p:sp>
        <p:nvSpPr>
          <p:cNvPr id="427" name="Rectangle: Rounded Corners 426">
            <a:extLst>
              <a:ext uri="{FF2B5EF4-FFF2-40B4-BE49-F238E27FC236}">
                <a16:creationId xmlns:a16="http://schemas.microsoft.com/office/drawing/2014/main" id="{D536CF26-0328-4B4A-AE4B-79CD98EEBA67}"/>
              </a:ext>
            </a:extLst>
          </p:cNvPr>
          <p:cNvSpPr/>
          <p:nvPr/>
        </p:nvSpPr>
        <p:spPr bwMode="auto">
          <a:xfrm>
            <a:off x="4997814" y="3331734"/>
            <a:ext cx="1077592" cy="244406"/>
          </a:xfrm>
          <a:prstGeom prst="roundRect">
            <a:avLst>
              <a:gd name="adj" fmla="val 27672"/>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Web parts</a:t>
            </a:r>
          </a:p>
        </p:txBody>
      </p:sp>
      <p:sp>
        <p:nvSpPr>
          <p:cNvPr id="439" name="Rectangle: Rounded Corners 438">
            <a:extLst>
              <a:ext uri="{FF2B5EF4-FFF2-40B4-BE49-F238E27FC236}">
                <a16:creationId xmlns:a16="http://schemas.microsoft.com/office/drawing/2014/main" id="{1AE544D7-7C98-4862-BF0E-E3F91EB2F5FC}"/>
              </a:ext>
            </a:extLst>
          </p:cNvPr>
          <p:cNvSpPr/>
          <p:nvPr/>
        </p:nvSpPr>
        <p:spPr bwMode="auto">
          <a:xfrm>
            <a:off x="4997814" y="4431490"/>
            <a:ext cx="1077592" cy="416000"/>
          </a:xfrm>
          <a:prstGeom prst="round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Extension</a:t>
            </a:r>
            <a:b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b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footer</a:t>
            </a:r>
          </a:p>
        </p:txBody>
      </p:sp>
      <p:sp>
        <p:nvSpPr>
          <p:cNvPr id="440" name="Rectangle: Rounded Corners 439">
            <a:extLst>
              <a:ext uri="{FF2B5EF4-FFF2-40B4-BE49-F238E27FC236}">
                <a16:creationId xmlns:a16="http://schemas.microsoft.com/office/drawing/2014/main" id="{BF00A241-BDDF-42DF-8C30-C28FDB6B4B71}"/>
              </a:ext>
            </a:extLst>
          </p:cNvPr>
          <p:cNvSpPr/>
          <p:nvPr/>
        </p:nvSpPr>
        <p:spPr bwMode="auto">
          <a:xfrm>
            <a:off x="9372599" y="2981398"/>
            <a:ext cx="1254211" cy="244406"/>
          </a:xfrm>
          <a:prstGeom prst="roundRect">
            <a:avLst>
              <a:gd name="adj" fmla="val 27672"/>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Custom tabs</a:t>
            </a:r>
          </a:p>
        </p:txBody>
      </p:sp>
      <p:sp>
        <p:nvSpPr>
          <p:cNvPr id="441" name="Rectangle: Rounded Corners 440">
            <a:extLst>
              <a:ext uri="{FF2B5EF4-FFF2-40B4-BE49-F238E27FC236}">
                <a16:creationId xmlns:a16="http://schemas.microsoft.com/office/drawing/2014/main" id="{591FEA58-C85F-4F85-A05A-D12FD3B0816E}"/>
              </a:ext>
            </a:extLst>
          </p:cNvPr>
          <p:cNvSpPr/>
          <p:nvPr/>
        </p:nvSpPr>
        <p:spPr bwMode="auto">
          <a:xfrm>
            <a:off x="9372599" y="3395627"/>
            <a:ext cx="1254211" cy="244406"/>
          </a:xfrm>
          <a:prstGeom prst="roundRect">
            <a:avLst>
              <a:gd name="adj" fmla="val 27672"/>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Personal apps</a:t>
            </a:r>
          </a:p>
        </p:txBody>
      </p:sp>
      <p:sp>
        <p:nvSpPr>
          <p:cNvPr id="442" name="Rectangle: Rounded Corners 441">
            <a:extLst>
              <a:ext uri="{FF2B5EF4-FFF2-40B4-BE49-F238E27FC236}">
                <a16:creationId xmlns:a16="http://schemas.microsoft.com/office/drawing/2014/main" id="{99162C78-CD64-4346-9BDC-952FF3EC0EC8}"/>
              </a:ext>
            </a:extLst>
          </p:cNvPr>
          <p:cNvSpPr/>
          <p:nvPr/>
        </p:nvSpPr>
        <p:spPr bwMode="auto">
          <a:xfrm>
            <a:off x="9372599" y="3829304"/>
            <a:ext cx="1254211" cy="244406"/>
          </a:xfrm>
          <a:prstGeom prst="roundRect">
            <a:avLst>
              <a:gd name="adj" fmla="val 27672"/>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Task modules</a:t>
            </a:r>
          </a:p>
        </p:txBody>
      </p:sp>
      <p:sp>
        <p:nvSpPr>
          <p:cNvPr id="445" name="Freeform 23">
            <a:extLst>
              <a:ext uri="{FF2B5EF4-FFF2-40B4-BE49-F238E27FC236}">
                <a16:creationId xmlns:a16="http://schemas.microsoft.com/office/drawing/2014/main" id="{321BE07D-2458-4F4C-B921-7A0B522F14E4}"/>
              </a:ext>
            </a:extLst>
          </p:cNvPr>
          <p:cNvSpPr>
            <a:spLocks/>
          </p:cNvSpPr>
          <p:nvPr/>
        </p:nvSpPr>
        <p:spPr bwMode="auto">
          <a:xfrm>
            <a:off x="6600921" y="4361202"/>
            <a:ext cx="2715970" cy="118872"/>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6" tIns="45688" rIns="91376" bIns="45688" numCol="1" anchor="t" anchorCtr="0" compatLnSpc="1">
            <a:prstTxWarp prst="textNoShape">
              <a:avLst/>
            </a:prstTxWarp>
          </a:bodyPr>
          <a:lstStyle/>
          <a:p>
            <a:pPr defTabSz="931847">
              <a:defRPr/>
            </a:pPr>
            <a:endParaRPr lang="en-US" sz="1836" dirty="0">
              <a:solidFill>
                <a:srgbClr val="404040"/>
              </a:solidFill>
              <a:latin typeface="Segoe UI Semilight"/>
            </a:endParaRPr>
          </a:p>
        </p:txBody>
      </p:sp>
      <p:grpSp>
        <p:nvGrpSpPr>
          <p:cNvPr id="5" name="Group 4">
            <a:extLst>
              <a:ext uri="{FF2B5EF4-FFF2-40B4-BE49-F238E27FC236}">
                <a16:creationId xmlns:a16="http://schemas.microsoft.com/office/drawing/2014/main" id="{E77E8703-02C3-4829-9C3A-B6015864409A}"/>
              </a:ext>
            </a:extLst>
          </p:cNvPr>
          <p:cNvGrpSpPr/>
          <p:nvPr/>
        </p:nvGrpSpPr>
        <p:grpSpPr>
          <a:xfrm>
            <a:off x="9010004" y="4254422"/>
            <a:ext cx="1623770" cy="244406"/>
            <a:chOff x="9930480" y="5493760"/>
            <a:chExt cx="1623770" cy="244406"/>
          </a:xfrm>
        </p:grpSpPr>
        <p:sp>
          <p:nvSpPr>
            <p:cNvPr id="3" name="Rectangle: Rounded Corners 2">
              <a:extLst>
                <a:ext uri="{FF2B5EF4-FFF2-40B4-BE49-F238E27FC236}">
                  <a16:creationId xmlns:a16="http://schemas.microsoft.com/office/drawing/2014/main" id="{0B19F8B5-581D-4049-B8A4-043E193AA0ED}"/>
                </a:ext>
              </a:extLst>
            </p:cNvPr>
            <p:cNvSpPr/>
            <p:nvPr/>
          </p:nvSpPr>
          <p:spPr bwMode="auto">
            <a:xfrm>
              <a:off x="10300039" y="5493760"/>
              <a:ext cx="1254211" cy="244406"/>
            </a:xfrm>
            <a:prstGeom prst="roundRect">
              <a:avLst>
                <a:gd name="adj" fmla="val 27672"/>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Meeting apps</a:t>
              </a:r>
            </a:p>
          </p:txBody>
        </p:sp>
        <p:cxnSp>
          <p:nvCxnSpPr>
            <p:cNvPr id="4" name="Straight Arrow Connector 3">
              <a:extLst>
                <a:ext uri="{FF2B5EF4-FFF2-40B4-BE49-F238E27FC236}">
                  <a16:creationId xmlns:a16="http://schemas.microsoft.com/office/drawing/2014/main" id="{EA7098B6-2DE7-4907-A7DC-76F9340EFBAA}"/>
                </a:ext>
              </a:extLst>
            </p:cNvPr>
            <p:cNvCxnSpPr>
              <a:cxnSpLocks/>
            </p:cNvCxnSpPr>
            <p:nvPr/>
          </p:nvCxnSpPr>
          <p:spPr>
            <a:xfrm flipH="1" flipV="1">
              <a:off x="9930480" y="5623906"/>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grpSp>
      <p:cxnSp>
        <p:nvCxnSpPr>
          <p:cNvPr id="6" name="Straight Arrow Connector 5">
            <a:extLst>
              <a:ext uri="{FF2B5EF4-FFF2-40B4-BE49-F238E27FC236}">
                <a16:creationId xmlns:a16="http://schemas.microsoft.com/office/drawing/2014/main" id="{D60A848C-A52C-42B1-B67B-1E9242ECB030}"/>
              </a:ext>
            </a:extLst>
          </p:cNvPr>
          <p:cNvCxnSpPr>
            <a:cxnSpLocks/>
          </p:cNvCxnSpPr>
          <p:nvPr/>
        </p:nvCxnSpPr>
        <p:spPr>
          <a:xfrm flipH="1" flipV="1">
            <a:off x="4648260" y="4030440"/>
            <a:ext cx="360686" cy="189"/>
          </a:xfrm>
          <a:prstGeom prst="straightConnector1">
            <a:avLst/>
          </a:prstGeom>
          <a:ln w="19050">
            <a:solidFill>
              <a:schemeClr val="accent1"/>
            </a:solidFill>
            <a:headEnd type="none" w="lg" len="med"/>
            <a:tailEnd type="ova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E9AC735A-E1B2-4852-B89D-FAEC4B1A5738}"/>
              </a:ext>
            </a:extLst>
          </p:cNvPr>
          <p:cNvSpPr/>
          <p:nvPr/>
        </p:nvSpPr>
        <p:spPr bwMode="auto">
          <a:xfrm>
            <a:off x="5004869" y="3707103"/>
            <a:ext cx="1077592" cy="645777"/>
          </a:xfrm>
          <a:prstGeom prst="roundRect">
            <a:avLst>
              <a:gd name="adj" fmla="val 27672"/>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p>
            <a:pPr marL="0" marR="0" lvl="0" indent="0" defTabSz="932114" rtl="0" eaLnBrk="1" fontAlgn="base" latinLnBrk="0" hangingPunct="1">
              <a:lnSpc>
                <a:spcPct val="90000"/>
              </a:lnSpc>
              <a:spcBef>
                <a:spcPts val="600"/>
              </a:spcBef>
              <a:spcAft>
                <a:spcPct val="0"/>
              </a:spcAft>
              <a:buClrTx/>
              <a:buSzTx/>
              <a:buFontTx/>
              <a:buNone/>
              <a:tabLst/>
              <a:defRPr/>
            </a:pPr>
            <a:r>
              <a:rPr kumimoji="0" lang="en-US" sz="1224" b="0" i="0" u="none" strike="noStrike" kern="1200" cap="none" spc="0" normalizeH="0" baseline="0" noProof="0" dirty="0">
                <a:ln>
                  <a:noFill/>
                </a:ln>
                <a:solidFill>
                  <a:srgbClr val="FFFFFF"/>
                </a:solidFill>
                <a:effectLst/>
                <a:uLnTx/>
                <a:uFillTx/>
                <a:latin typeface="Segoe UI Semibold" panose="020B0702040204020203" pitchFamily="34" charset="0"/>
                <a:ea typeface="STXihei" panose="020B0503020204020204" pitchFamily="2" charset="-122"/>
                <a:cs typeface="Segoe UI Semibold" panose="020B0702040204020203" pitchFamily="34" charset="0"/>
              </a:rPr>
              <a:t>Adaptive card extension</a:t>
            </a:r>
          </a:p>
        </p:txBody>
      </p:sp>
    </p:spTree>
    <p:extLst>
      <p:ext uri="{BB962C8B-B14F-4D97-AF65-F5344CB8AC3E}">
        <p14:creationId xmlns:p14="http://schemas.microsoft.com/office/powerpoint/2010/main" val="27583473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951A2D4C-DC4F-44E3-83C4-C939EF3DEB89}"/>
              </a:ext>
            </a:extLst>
          </p:cNvPr>
          <p:cNvSpPr txBox="1">
            <a:spLocks/>
          </p:cNvSpPr>
          <p:nvPr/>
        </p:nvSpPr>
        <p:spPr>
          <a:xfrm>
            <a:off x="584200" y="2152886"/>
            <a:ext cx="4367396" cy="553998"/>
          </a:xfrm>
          <a:prstGeom prst="rect">
            <a:avLst/>
          </a:prstGeom>
        </p:spPr>
        <p:txBody>
          <a:bodyPr vert="horz" wrap="square" lIns="0" tIns="0" rIns="0" bIns="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086">
              <a:lnSpc>
                <a:spcPct val="100000"/>
              </a:lnSpc>
              <a:spcBef>
                <a:spcPts val="0"/>
              </a:spcBef>
              <a:buNone/>
              <a:defRPr/>
            </a:pPr>
            <a:endParaRPr lang="en-US" sz="1800" dirty="0">
              <a:gradFill>
                <a:gsLst>
                  <a:gs pos="9623">
                    <a:schemeClr val="tx1"/>
                  </a:gs>
                  <a:gs pos="29000">
                    <a:schemeClr val="tx1"/>
                  </a:gs>
                </a:gsLst>
                <a:lin ang="5400000" scaled="1"/>
              </a:gradFill>
              <a:latin typeface="+mn-lt"/>
              <a:cs typeface="Segoe UI Semilight" panose="020B0402040204020203" pitchFamily="34" charset="0"/>
            </a:endParaRPr>
          </a:p>
          <a:p>
            <a:pPr marL="0" indent="0" defTabSz="913086">
              <a:lnSpc>
                <a:spcPct val="100000"/>
              </a:lnSpc>
              <a:spcBef>
                <a:spcPts val="0"/>
              </a:spcBef>
              <a:buNone/>
              <a:defRPr/>
            </a:pPr>
            <a:endParaRPr lang="en-US" sz="1800" dirty="0">
              <a:gradFill>
                <a:gsLst>
                  <a:gs pos="9623">
                    <a:schemeClr val="tx1"/>
                  </a:gs>
                  <a:gs pos="29000">
                    <a:schemeClr val="tx1"/>
                  </a:gs>
                </a:gsLst>
                <a:lin ang="5400000" scaled="1"/>
              </a:gradFill>
              <a:latin typeface="+mn-lt"/>
              <a:cs typeface="Segoe UI Semilight" panose="020B0402040204020203" pitchFamily="34" charset="0"/>
            </a:endParaRPr>
          </a:p>
        </p:txBody>
      </p:sp>
      <p:grpSp>
        <p:nvGrpSpPr>
          <p:cNvPr id="4" name="Group 3">
            <a:extLst>
              <a:ext uri="{FF2B5EF4-FFF2-40B4-BE49-F238E27FC236}">
                <a16:creationId xmlns:a16="http://schemas.microsoft.com/office/drawing/2014/main" id="{28CC122C-1199-4C1F-B155-7D9E68BBF479}"/>
              </a:ext>
            </a:extLst>
          </p:cNvPr>
          <p:cNvGrpSpPr/>
          <p:nvPr/>
        </p:nvGrpSpPr>
        <p:grpSpPr>
          <a:xfrm>
            <a:off x="5918200" y="585788"/>
            <a:ext cx="5691188" cy="5683250"/>
            <a:chOff x="5977054" y="754863"/>
            <a:chExt cx="5542156" cy="5534426"/>
          </a:xfrm>
        </p:grpSpPr>
        <p:sp>
          <p:nvSpPr>
            <p:cNvPr id="3" name="Rectangle 2">
              <a:extLst>
                <a:ext uri="{FF2B5EF4-FFF2-40B4-BE49-F238E27FC236}">
                  <a16:creationId xmlns:a16="http://schemas.microsoft.com/office/drawing/2014/main" id="{12E239F5-9924-4967-9EBD-182E21434337}"/>
                </a:ext>
              </a:extLst>
            </p:cNvPr>
            <p:cNvSpPr/>
            <p:nvPr/>
          </p:nvSpPr>
          <p:spPr bwMode="auto">
            <a:xfrm>
              <a:off x="5977054" y="754863"/>
              <a:ext cx="5542156" cy="55344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BE6981E1-54A0-43C9-8DA3-E4DBDBB642E0}"/>
                </a:ext>
              </a:extLst>
            </p:cNvPr>
            <p:cNvSpPr/>
            <p:nvPr/>
          </p:nvSpPr>
          <p:spPr bwMode="auto">
            <a:xfrm>
              <a:off x="6045437" y="1631965"/>
              <a:ext cx="5317656" cy="43569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589D3060-72F4-45BA-85FE-8EE873E811BB}"/>
                </a:ext>
              </a:extLst>
            </p:cNvPr>
            <p:cNvSpPr txBox="1"/>
            <p:nvPr/>
          </p:nvSpPr>
          <p:spPr>
            <a:xfrm>
              <a:off x="7454789" y="4497493"/>
              <a:ext cx="2920997" cy="572214"/>
            </a:xfrm>
            <a:prstGeom prst="rect">
              <a:avLst/>
            </a:prstGeom>
            <a:noFill/>
          </p:spPr>
          <p:txBody>
            <a:bodyPr wrap="none" lIns="182724" tIns="146180" rIns="182724" bIns="146180" rtlCol="0">
              <a:spAutoFit/>
            </a:bodyPr>
            <a:lstStyle/>
            <a:p>
              <a:pPr defTabSz="913523">
                <a:lnSpc>
                  <a:spcPct val="90000"/>
                </a:lnSpc>
                <a:spcAft>
                  <a:spcPts val="600"/>
                </a:spcAft>
                <a:defRPr/>
              </a:pPr>
              <a:r>
                <a:rPr lang="en-US" sz="2000" kern="0" dirty="0">
                  <a:gradFill>
                    <a:gsLst>
                      <a:gs pos="5660">
                        <a:schemeClr val="tx2"/>
                      </a:gs>
                      <a:gs pos="38000">
                        <a:schemeClr val="tx2"/>
                      </a:gs>
                    </a:gsLst>
                    <a:lin ang="5400000" scaled="0"/>
                  </a:gradFill>
                </a:rPr>
                <a:t>SharePoint Framework</a:t>
              </a:r>
            </a:p>
          </p:txBody>
        </p:sp>
        <p:sp>
          <p:nvSpPr>
            <p:cNvPr id="7" name="Rectangle 6">
              <a:extLst>
                <a:ext uri="{FF2B5EF4-FFF2-40B4-BE49-F238E27FC236}">
                  <a16:creationId xmlns:a16="http://schemas.microsoft.com/office/drawing/2014/main" id="{0D5CD68B-C85D-448B-A4B7-126DFBB6D91B}"/>
                </a:ext>
              </a:extLst>
            </p:cNvPr>
            <p:cNvSpPr/>
            <p:nvPr/>
          </p:nvSpPr>
          <p:spPr bwMode="auto">
            <a:xfrm>
              <a:off x="8793139" y="5521817"/>
              <a:ext cx="2250380" cy="589593"/>
            </a:xfrm>
            <a:prstGeom prst="rect">
              <a:avLst/>
            </a:prstGeom>
            <a:solidFill>
              <a:srgbClr val="F2F2F2"/>
            </a:solidFill>
            <a:ln w="285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2" rIns="0" bIns="45682"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1200" kern="0" dirty="0">
                  <a:gradFill>
                    <a:gsLst>
                      <a:gs pos="73585">
                        <a:schemeClr val="tx1"/>
                      </a:gs>
                      <a:gs pos="53000">
                        <a:schemeClr val="tx1"/>
                      </a:gs>
                    </a:gsLst>
                    <a:lin ang="5400000" scaled="0"/>
                  </a:gradFill>
                  <a:latin typeface="Segoe UI Semilight"/>
                </a:rPr>
                <a:t>LOB Systems </a:t>
              </a:r>
              <a:br>
                <a:rPr lang="en-US" sz="1200" kern="0" dirty="0">
                  <a:gradFill>
                    <a:gsLst>
                      <a:gs pos="73585">
                        <a:schemeClr val="tx1"/>
                      </a:gs>
                      <a:gs pos="53000">
                        <a:schemeClr val="tx1"/>
                      </a:gs>
                    </a:gsLst>
                    <a:lin ang="5400000" scaled="0"/>
                  </a:gradFill>
                  <a:latin typeface="Segoe UI Semilight"/>
                </a:rPr>
              </a:br>
              <a:r>
                <a:rPr lang="en-US" sz="1200" kern="0" dirty="0">
                  <a:gradFill>
                    <a:gsLst>
                      <a:gs pos="73585">
                        <a:schemeClr val="tx1"/>
                      </a:gs>
                      <a:gs pos="53000">
                        <a:schemeClr val="tx1"/>
                      </a:gs>
                    </a:gsLst>
                    <a:lin ang="5400000" scaled="0"/>
                  </a:gradFill>
                  <a:latin typeface="Segoe UI Semilight"/>
                </a:rPr>
                <a:t>and Cloud Services</a:t>
              </a:r>
            </a:p>
          </p:txBody>
        </p:sp>
        <p:sp>
          <p:nvSpPr>
            <p:cNvPr id="8" name="Rectangle 7">
              <a:extLst>
                <a:ext uri="{FF2B5EF4-FFF2-40B4-BE49-F238E27FC236}">
                  <a16:creationId xmlns:a16="http://schemas.microsoft.com/office/drawing/2014/main" id="{C02D0532-3DC2-4749-87E5-AC372A6517EB}"/>
                </a:ext>
              </a:extLst>
            </p:cNvPr>
            <p:cNvSpPr/>
            <p:nvPr/>
          </p:nvSpPr>
          <p:spPr bwMode="auto">
            <a:xfrm>
              <a:off x="6637579" y="5521817"/>
              <a:ext cx="2017267" cy="589593"/>
            </a:xfrm>
            <a:prstGeom prst="rect">
              <a:avLst/>
            </a:prstGeom>
            <a:solidFill>
              <a:srgbClr val="F2F2F2"/>
            </a:solidFill>
            <a:ln w="285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2" rIns="0" bIns="45682" numCol="1" spcCol="0" rtlCol="0" fromWordArt="0" anchor="ctr" anchorCtr="0" forceAA="0" compatLnSpc="1">
              <a:prstTxWarp prst="textNoShape">
                <a:avLst/>
              </a:prstTxWarp>
              <a:noAutofit/>
            </a:bodyPr>
            <a:lstStyle/>
            <a:p>
              <a:pPr algn="ctr" defTabSz="913049" fontAlgn="base">
                <a:spcBef>
                  <a:spcPct val="0"/>
                </a:spcBef>
                <a:spcAft>
                  <a:spcPct val="0"/>
                </a:spcAft>
                <a:defRPr/>
              </a:pPr>
              <a:r>
                <a:rPr lang="en-US" sz="1200" kern="0">
                  <a:gradFill>
                    <a:gsLst>
                      <a:gs pos="73585">
                        <a:schemeClr val="tx1"/>
                      </a:gs>
                      <a:gs pos="53000">
                        <a:schemeClr val="tx1"/>
                      </a:gs>
                    </a:gsLst>
                    <a:lin ang="5400000" scaled="0"/>
                  </a:gradFill>
                  <a:latin typeface="Segoe UI Semilight"/>
                </a:rPr>
                <a:t>Microsoft Graph</a:t>
              </a:r>
            </a:p>
          </p:txBody>
        </p:sp>
        <p:sp>
          <p:nvSpPr>
            <p:cNvPr id="9" name="Up-Down Arrow 23">
              <a:extLst>
                <a:ext uri="{FF2B5EF4-FFF2-40B4-BE49-F238E27FC236}">
                  <a16:creationId xmlns:a16="http://schemas.microsoft.com/office/drawing/2014/main" id="{7D73E074-61D4-4FBA-A09B-C95843B8AF0A}"/>
                </a:ext>
              </a:extLst>
            </p:cNvPr>
            <p:cNvSpPr/>
            <p:nvPr/>
          </p:nvSpPr>
          <p:spPr bwMode="auto">
            <a:xfrm>
              <a:off x="7584335" y="5048809"/>
              <a:ext cx="210368" cy="458877"/>
            </a:xfrm>
            <a:prstGeom prst="upDownArrow">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4" tIns="146180" rIns="182724" bIns="146180" numCol="1" spcCol="0" rtlCol="0" fromWordArt="0" anchor="t" anchorCtr="0" forceAA="0" compatLnSpc="1">
              <a:prstTxWarp prst="textNoShape">
                <a:avLst/>
              </a:prstTxWarp>
              <a:noAutofit/>
            </a:bodyPr>
            <a:lstStyle/>
            <a:p>
              <a:pPr algn="ctr" defTabSz="931399" fontAlgn="base">
                <a:lnSpc>
                  <a:spcPct val="90000"/>
                </a:lnSpc>
                <a:spcBef>
                  <a:spcPct val="0"/>
                </a:spcBef>
                <a:spcAft>
                  <a:spcPct val="0"/>
                </a:spcAft>
                <a:defRPr/>
              </a:pPr>
              <a:endParaRPr lang="en-US" sz="2000" kern="0" err="1">
                <a:solidFill>
                  <a:schemeClr val="tx1"/>
                </a:solidFill>
                <a:ea typeface="Segoe UI" pitchFamily="34" charset="0"/>
                <a:cs typeface="Segoe UI" pitchFamily="34" charset="0"/>
              </a:endParaRPr>
            </a:p>
          </p:txBody>
        </p:sp>
        <p:sp>
          <p:nvSpPr>
            <p:cNvPr id="10" name="Up-Down Arrow 25">
              <a:extLst>
                <a:ext uri="{FF2B5EF4-FFF2-40B4-BE49-F238E27FC236}">
                  <a16:creationId xmlns:a16="http://schemas.microsoft.com/office/drawing/2014/main" id="{E0FF3FFD-6F1C-4FF6-BE96-5EE3F4453079}"/>
                </a:ext>
              </a:extLst>
            </p:cNvPr>
            <p:cNvSpPr/>
            <p:nvPr/>
          </p:nvSpPr>
          <p:spPr bwMode="auto">
            <a:xfrm>
              <a:off x="9856451" y="5048809"/>
              <a:ext cx="210368" cy="458877"/>
            </a:xfrm>
            <a:prstGeom prst="upDownArrow">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24" tIns="146180" rIns="182724" bIns="146180" numCol="1" spcCol="0" rtlCol="0" fromWordArt="0" anchor="t" anchorCtr="0" forceAA="0" compatLnSpc="1">
              <a:prstTxWarp prst="textNoShape">
                <a:avLst/>
              </a:prstTxWarp>
              <a:noAutofit/>
            </a:bodyPr>
            <a:lstStyle/>
            <a:p>
              <a:pPr algn="ctr" defTabSz="931399" fontAlgn="base">
                <a:lnSpc>
                  <a:spcPct val="90000"/>
                </a:lnSpc>
                <a:spcBef>
                  <a:spcPct val="0"/>
                </a:spcBef>
                <a:spcAft>
                  <a:spcPct val="0"/>
                </a:spcAft>
                <a:defRPr/>
              </a:pPr>
              <a:endParaRPr lang="en-US" sz="2000" kern="0" err="1">
                <a:solidFill>
                  <a:schemeClr val="tx1"/>
                </a:soli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64548844-E0B7-4086-85C1-CE28935E53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89207" y="1052714"/>
              <a:ext cx="4969718" cy="3368704"/>
            </a:xfrm>
            <a:prstGeom prst="rect">
              <a:avLst/>
            </a:prstGeom>
          </p:spPr>
        </p:pic>
      </p:grpSp>
      <p:sp>
        <p:nvSpPr>
          <p:cNvPr id="2" name="Text Placeholder 1">
            <a:extLst>
              <a:ext uri="{FF2B5EF4-FFF2-40B4-BE49-F238E27FC236}">
                <a16:creationId xmlns:a16="http://schemas.microsoft.com/office/drawing/2014/main" id="{0B84AA61-6B3E-4CF0-9C1C-CE053044285B}"/>
              </a:ext>
            </a:extLst>
          </p:cNvPr>
          <p:cNvSpPr>
            <a:spLocks noGrp="1"/>
          </p:cNvSpPr>
          <p:nvPr>
            <p:ph type="body" sz="quarter" idx="17"/>
          </p:nvPr>
        </p:nvSpPr>
        <p:spPr>
          <a:xfrm>
            <a:off x="584200" y="585788"/>
            <a:ext cx="4164013" cy="4693593"/>
          </a:xfrm>
        </p:spPr>
        <p:txBody>
          <a:bodyPr/>
          <a:lstStyle/>
          <a:p>
            <a:r>
              <a:rPr lang="en-US" dirty="0"/>
              <a:t>SharePoint </a:t>
            </a:r>
            <a:br>
              <a:rPr lang="en-US" dirty="0"/>
            </a:br>
            <a:r>
              <a:rPr lang="en-US" dirty="0"/>
              <a:t>Framework (SPFx)</a:t>
            </a:r>
          </a:p>
          <a:p>
            <a:pPr marL="171450" lvl="2" indent="-171450">
              <a:spcBef>
                <a:spcPts val="2400"/>
              </a:spcBef>
              <a:buFont typeface="Arial" panose="020B0604020202020204" pitchFamily="34" charset="0"/>
              <a:buChar char="•"/>
            </a:pPr>
            <a:r>
              <a:rPr lang="en-US" dirty="0"/>
              <a:t>Modern client-side development</a:t>
            </a:r>
          </a:p>
          <a:p>
            <a:pPr marL="171450" lvl="2" indent="-171450">
              <a:buFont typeface="Arial" panose="020B0604020202020204" pitchFamily="34" charset="0"/>
              <a:buChar char="•"/>
            </a:pPr>
            <a:r>
              <a:rPr lang="en-US" dirty="0"/>
              <a:t>Lightweight web and mobile</a:t>
            </a:r>
          </a:p>
          <a:p>
            <a:pPr marL="171450" lvl="2" indent="-171450">
              <a:buFont typeface="Arial" panose="020B0604020202020204" pitchFamily="34" charset="0"/>
              <a:buChar char="•"/>
            </a:pPr>
            <a:r>
              <a:rPr lang="en-US" dirty="0"/>
              <a:t>Powers our own experiences</a:t>
            </a:r>
          </a:p>
          <a:p>
            <a:pPr marL="171450" lvl="2" indent="-171450">
              <a:buFont typeface="Arial" panose="020B0604020202020204" pitchFamily="34" charset="0"/>
              <a:buChar char="•"/>
            </a:pPr>
            <a:r>
              <a:rPr lang="en-US" dirty="0"/>
              <a:t>Backward compatible </a:t>
            </a:r>
          </a:p>
          <a:p>
            <a:pPr marL="171450" lvl="2" indent="-171450">
              <a:buFont typeface="Arial" panose="020B0604020202020204" pitchFamily="34" charset="0"/>
              <a:buChar char="•"/>
            </a:pPr>
            <a:r>
              <a:rPr lang="en-US" dirty="0"/>
              <a:t>Supports open-source tools </a:t>
            </a:r>
            <a:br>
              <a:rPr lang="en-US" dirty="0"/>
            </a:br>
            <a:r>
              <a:rPr lang="en-US" dirty="0"/>
              <a:t>and JavaScript web frameworks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Tutorials</a:t>
            </a:r>
            <a:endParaRPr lang="en-US" dirty="0">
              <a:solidFill>
                <a:srgbClr val="008575"/>
              </a:solidFill>
            </a:endParaRPr>
          </a:p>
          <a:p>
            <a:endParaRPr lang="en-US" dirty="0"/>
          </a:p>
          <a:p>
            <a:endParaRPr lang="en-US" dirty="0"/>
          </a:p>
        </p:txBody>
      </p:sp>
    </p:spTree>
    <p:extLst>
      <p:ext uri="{BB962C8B-B14F-4D97-AF65-F5344CB8AC3E}">
        <p14:creationId xmlns:p14="http://schemas.microsoft.com/office/powerpoint/2010/main" val="106128079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B50BB8-1996-432E-9299-8181A6F82A23}"/>
              </a:ext>
            </a:extLst>
          </p:cNvPr>
          <p:cNvPicPr>
            <a:picLocks noChangeAspect="1"/>
          </p:cNvPicPr>
          <p:nvPr/>
        </p:nvPicPr>
        <p:blipFill>
          <a:blip r:embed="rId2"/>
          <a:stretch>
            <a:fillRect/>
          </a:stretch>
        </p:blipFill>
        <p:spPr>
          <a:xfrm>
            <a:off x="5918200" y="782462"/>
            <a:ext cx="5691188" cy="5293076"/>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626A977C-AB8A-49FC-816C-C3FE3341BD25}"/>
              </a:ext>
            </a:extLst>
          </p:cNvPr>
          <p:cNvSpPr>
            <a:spLocks noGrp="1"/>
          </p:cNvSpPr>
          <p:nvPr>
            <p:ph type="body" sz="quarter" idx="17"/>
          </p:nvPr>
        </p:nvSpPr>
        <p:spPr>
          <a:xfrm>
            <a:off x="584200" y="585788"/>
            <a:ext cx="4164013" cy="3813352"/>
          </a:xfrm>
        </p:spPr>
        <p:txBody>
          <a:bodyPr/>
          <a:lstStyle/>
          <a:p>
            <a:r>
              <a:rPr lang="en-US" dirty="0"/>
              <a:t>Web parts</a:t>
            </a:r>
          </a:p>
          <a:p>
            <a:pPr lvl="1"/>
            <a:r>
              <a:rPr lang="en-US" dirty="0"/>
              <a:t>Controls that appear inside a SharePoint page and execute client-side in </a:t>
            </a:r>
            <a:br>
              <a:rPr lang="en-US" dirty="0"/>
            </a:br>
            <a:r>
              <a:rPr lang="en-US" dirty="0"/>
              <a:t>the browser</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Develop web parts with the SharePoint Framework</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SharePoint Framework (SPFx) Web Part Samples</a:t>
            </a:r>
            <a:endParaRPr lang="en-US" dirty="0">
              <a:solidFill>
                <a:srgbClr val="008575"/>
              </a:solidFill>
            </a:endParaRPr>
          </a:p>
          <a:p>
            <a:pPr lvl="2"/>
            <a:r>
              <a:rPr lang="en-US" dirty="0">
                <a:solidFill>
                  <a:srgbClr val="008575"/>
                </a:solidFill>
                <a:hlinkClick r:id="rId6">
                  <a:extLst>
                    <a:ext uri="{A12FA001-AC4F-418D-AE19-62706E023703}">
                      <ahyp:hlinkClr xmlns:ahyp="http://schemas.microsoft.com/office/drawing/2018/hyperlinkcolor" val="tx"/>
                    </a:ext>
                  </a:extLst>
                </a:hlinkClick>
              </a:rPr>
              <a:t>Microsoft Teams development samples (includes SPFx web parts)</a:t>
            </a:r>
            <a:endParaRPr lang="en-US" dirty="0">
              <a:solidFill>
                <a:srgbClr val="008575"/>
              </a:solidFill>
            </a:endParaRPr>
          </a:p>
          <a:p>
            <a:pPr lvl="2"/>
            <a:endParaRPr lang="en-US" dirty="0"/>
          </a:p>
        </p:txBody>
      </p:sp>
    </p:spTree>
    <p:extLst>
      <p:ext uri="{BB962C8B-B14F-4D97-AF65-F5344CB8AC3E}">
        <p14:creationId xmlns:p14="http://schemas.microsoft.com/office/powerpoint/2010/main" val="22105352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6A977C-AB8A-49FC-816C-C3FE3341BD25}"/>
              </a:ext>
            </a:extLst>
          </p:cNvPr>
          <p:cNvSpPr>
            <a:spLocks noGrp="1"/>
          </p:cNvSpPr>
          <p:nvPr>
            <p:ph type="body" sz="quarter" idx="17"/>
          </p:nvPr>
        </p:nvSpPr>
        <p:spPr>
          <a:xfrm>
            <a:off x="584200" y="585788"/>
            <a:ext cx="4164013" cy="4010329"/>
          </a:xfrm>
        </p:spPr>
        <p:txBody>
          <a:bodyPr/>
          <a:lstStyle/>
          <a:p>
            <a:r>
              <a:rPr lang="en-US" dirty="0"/>
              <a:t>Adaptive card extensions (coming)</a:t>
            </a:r>
          </a:p>
          <a:p>
            <a:pPr lvl="1"/>
            <a:r>
              <a:rPr lang="en-US" dirty="0"/>
              <a:t>Adaptive Card Extensions (ACEs) are a new SharePoint Framework component type, which enable developers to build rich, native extensions to Viva Connections' Dashboards and SharePoint Pages</a:t>
            </a:r>
          </a:p>
          <a:p>
            <a:pPr lvl="1"/>
            <a:r>
              <a:rPr lang="en-US" dirty="0"/>
              <a:t>Resources</a:t>
            </a:r>
          </a:p>
          <a:p>
            <a:pPr lvl="2"/>
            <a:endParaRPr lang="en-US" dirty="0"/>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68CBB2BD-F7F7-4083-9DD7-28950E5DF678}"/>
              </a:ext>
            </a:extLst>
          </p:cNvPr>
          <p:cNvPicPr>
            <a:picLocks noChangeAspect="1"/>
          </p:cNvPicPr>
          <p:nvPr/>
        </p:nvPicPr>
        <p:blipFill>
          <a:blip r:embed="rId2"/>
          <a:stretch>
            <a:fillRect/>
          </a:stretch>
        </p:blipFill>
        <p:spPr>
          <a:xfrm>
            <a:off x="5986710" y="1691092"/>
            <a:ext cx="5582429" cy="3353268"/>
          </a:xfrm>
          <a:prstGeom prst="rect">
            <a:avLst/>
          </a:prstGeom>
        </p:spPr>
      </p:pic>
    </p:spTree>
    <p:extLst>
      <p:ext uri="{BB962C8B-B14F-4D97-AF65-F5344CB8AC3E}">
        <p14:creationId xmlns:p14="http://schemas.microsoft.com/office/powerpoint/2010/main" val="103623340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B4FE573E-6E98-4108-881B-CAB7B9AF3E4E}"/>
              </a:ext>
            </a:extLst>
          </p:cNvPr>
          <p:cNvSpPr>
            <a:spLocks noGrp="1"/>
          </p:cNvSpPr>
          <p:nvPr>
            <p:ph type="title"/>
          </p:nvPr>
        </p:nvSpPr>
        <p:spPr/>
        <p:txBody>
          <a:bodyPr/>
          <a:lstStyle/>
          <a:p>
            <a:pPr algn="ctr"/>
            <a:r>
              <a:rPr lang="en-US" dirty="0"/>
              <a:t>Use web parts across services</a:t>
            </a:r>
          </a:p>
        </p:txBody>
      </p:sp>
      <p:grpSp>
        <p:nvGrpSpPr>
          <p:cNvPr id="14" name="Group 13">
            <a:extLst>
              <a:ext uri="{FF2B5EF4-FFF2-40B4-BE49-F238E27FC236}">
                <a16:creationId xmlns:a16="http://schemas.microsoft.com/office/drawing/2014/main" id="{F92DC730-BFE7-4CA5-8E0D-F9E0EAF4A791}"/>
              </a:ext>
            </a:extLst>
          </p:cNvPr>
          <p:cNvGrpSpPr/>
          <p:nvPr/>
        </p:nvGrpSpPr>
        <p:grpSpPr>
          <a:xfrm>
            <a:off x="6510126" y="1832927"/>
            <a:ext cx="2459477" cy="3257070"/>
            <a:chOff x="8341129" y="1784500"/>
            <a:chExt cx="2459477" cy="3257070"/>
          </a:xfrm>
        </p:grpSpPr>
        <p:sp>
          <p:nvSpPr>
            <p:cNvPr id="17" name="TextBox 16">
              <a:extLst>
                <a:ext uri="{FF2B5EF4-FFF2-40B4-BE49-F238E27FC236}">
                  <a16:creationId xmlns:a16="http://schemas.microsoft.com/office/drawing/2014/main" id="{0E6B5F0F-3939-44FF-9B5C-77A996BEE4BB}"/>
                </a:ext>
              </a:extLst>
            </p:cNvPr>
            <p:cNvSpPr txBox="1"/>
            <p:nvPr/>
          </p:nvSpPr>
          <p:spPr>
            <a:xfrm>
              <a:off x="8341129" y="1784500"/>
              <a:ext cx="2459477" cy="692497"/>
            </a:xfrm>
            <a:prstGeom prst="rect">
              <a:avLst/>
            </a:prstGeom>
            <a:noFill/>
          </p:spPr>
          <p:txBody>
            <a:bodyPr wrap="square" lIns="0" tIns="0" rIns="0" bIns="0" rtlCol="0">
              <a:spAutoFit/>
            </a:bodyPr>
            <a:lstStyle/>
            <a:p>
              <a:pPr algn="ctr" defTabSz="914192">
                <a:spcAft>
                  <a:spcPts val="600"/>
                </a:spcAft>
                <a:defRPr/>
              </a:pPr>
              <a:r>
                <a:rPr lang="en-US" sz="2000" dirty="0">
                  <a:latin typeface="Segoe UI Semibold" panose="020B0502040204020203" pitchFamily="34" charset="0"/>
                  <a:cs typeface="Segoe UI Semibold" panose="020B0502040204020203" pitchFamily="34" charset="0"/>
                </a:rPr>
                <a:t>Teams tabs</a:t>
              </a:r>
            </a:p>
            <a:p>
              <a:pPr algn="ctr" defTabSz="914192">
                <a:spcAft>
                  <a:spcPts val="600"/>
                </a:spcAft>
                <a:defRPr/>
              </a:pPr>
              <a:r>
                <a:rPr lang="en-US" sz="2000" dirty="0">
                  <a:latin typeface="Segoe UI Semibold" panose="020B0502040204020203" pitchFamily="34" charset="0"/>
                  <a:cs typeface="Segoe UI Semibold" panose="020B0502040204020203" pitchFamily="34" charset="0"/>
                </a:rPr>
                <a:t>Personal Teams apps</a:t>
              </a:r>
              <a:endParaRPr lang="en-US" sz="2000" dirty="0">
                <a:latin typeface="Segoe UI"/>
                <a:cs typeface="Segoe UI Semibold" panose="020B0502040204020203" pitchFamily="34" charset="0"/>
              </a:endParaRPr>
            </a:p>
          </p:txBody>
        </p:sp>
        <p:pic>
          <p:nvPicPr>
            <p:cNvPr id="19" name="Picture 18">
              <a:extLst>
                <a:ext uri="{FF2B5EF4-FFF2-40B4-BE49-F238E27FC236}">
                  <a16:creationId xmlns:a16="http://schemas.microsoft.com/office/drawing/2014/main" id="{3EF4C117-8B88-4FA7-97F1-A861198F02A0}"/>
                </a:ext>
              </a:extLst>
            </p:cNvPr>
            <p:cNvPicPr>
              <a:picLocks noChangeAspect="1"/>
            </p:cNvPicPr>
            <p:nvPr/>
          </p:nvPicPr>
          <p:blipFill>
            <a:blip r:embed="rId2"/>
            <a:stretch>
              <a:fillRect/>
            </a:stretch>
          </p:blipFill>
          <p:spPr>
            <a:xfrm>
              <a:off x="8341130" y="2661471"/>
              <a:ext cx="2377440" cy="2380099"/>
            </a:xfrm>
            <a:prstGeom prst="rect">
              <a:avLst/>
            </a:prstGeom>
            <a:ln>
              <a:noFill/>
            </a:ln>
            <a:effectLst>
              <a:outerShdw blurRad="190500" dist="38100" dir="2700000" algn="tl" rotWithShape="0">
                <a:prstClr val="black">
                  <a:alpha val="40000"/>
                </a:prstClr>
              </a:outerShdw>
            </a:effectLst>
          </p:spPr>
        </p:pic>
      </p:grpSp>
      <p:grpSp>
        <p:nvGrpSpPr>
          <p:cNvPr id="20" name="Group 19">
            <a:extLst>
              <a:ext uri="{FF2B5EF4-FFF2-40B4-BE49-F238E27FC236}">
                <a16:creationId xmlns:a16="http://schemas.microsoft.com/office/drawing/2014/main" id="{9F34A894-02A0-4B73-AEB5-62D3870AD873}"/>
              </a:ext>
            </a:extLst>
          </p:cNvPr>
          <p:cNvGrpSpPr/>
          <p:nvPr/>
        </p:nvGrpSpPr>
        <p:grpSpPr>
          <a:xfrm>
            <a:off x="3391958" y="1832927"/>
            <a:ext cx="2377440" cy="4403236"/>
            <a:chOff x="4907045" y="1784500"/>
            <a:chExt cx="2377440" cy="4403236"/>
          </a:xfrm>
        </p:grpSpPr>
        <p:sp>
          <p:nvSpPr>
            <p:cNvPr id="23" name="TextBox 22">
              <a:extLst>
                <a:ext uri="{FF2B5EF4-FFF2-40B4-BE49-F238E27FC236}">
                  <a16:creationId xmlns:a16="http://schemas.microsoft.com/office/drawing/2014/main" id="{4D446F34-7064-4722-893F-ABEEBB46CA41}"/>
                </a:ext>
              </a:extLst>
            </p:cNvPr>
            <p:cNvSpPr txBox="1"/>
            <p:nvPr/>
          </p:nvSpPr>
          <p:spPr>
            <a:xfrm>
              <a:off x="4907045" y="1784500"/>
              <a:ext cx="2377440" cy="307777"/>
            </a:xfrm>
            <a:prstGeom prst="rect">
              <a:avLst/>
            </a:prstGeom>
            <a:noFill/>
          </p:spPr>
          <p:txBody>
            <a:bodyPr wrap="square" lIns="0" tIns="0" rIns="0" bIns="0" rtlCol="0">
              <a:spAutoFit/>
            </a:bodyPr>
            <a:lstStyle/>
            <a:p>
              <a:pPr algn="ctr" defTabSz="914192">
                <a:spcAft>
                  <a:spcPts val="600"/>
                </a:spcAft>
                <a:defRPr/>
              </a:pPr>
              <a:r>
                <a:rPr lang="en-US" sz="2000" dirty="0">
                  <a:latin typeface="Segoe UI Semibold" panose="020B0502040204020203" pitchFamily="34" charset="0"/>
                  <a:cs typeface="Segoe UI Semibold" panose="020B0502040204020203" pitchFamily="34" charset="0"/>
                </a:rPr>
                <a:t>App pages</a:t>
              </a:r>
              <a:endParaRPr lang="en-US" sz="1400" dirty="0">
                <a:latin typeface="Segoe UI"/>
                <a:cs typeface="Segoe UI Semibold" panose="020B0502040204020203" pitchFamily="34" charset="0"/>
              </a:endParaRPr>
            </a:p>
          </p:txBody>
        </p:sp>
        <p:pic>
          <p:nvPicPr>
            <p:cNvPr id="24" name="Picture 23">
              <a:extLst>
                <a:ext uri="{FF2B5EF4-FFF2-40B4-BE49-F238E27FC236}">
                  <a16:creationId xmlns:a16="http://schemas.microsoft.com/office/drawing/2014/main" id="{4A515D90-49D5-4B33-8108-574F69288CF6}"/>
                </a:ext>
              </a:extLst>
            </p:cNvPr>
            <p:cNvPicPr>
              <a:picLocks noChangeAspect="1"/>
            </p:cNvPicPr>
            <p:nvPr/>
          </p:nvPicPr>
          <p:blipFill rotWithShape="1">
            <a:blip r:embed="rId3"/>
            <a:srcRect b="4159"/>
            <a:stretch/>
          </p:blipFill>
          <p:spPr>
            <a:xfrm>
              <a:off x="4907045" y="2633192"/>
              <a:ext cx="2377440" cy="3554544"/>
            </a:xfrm>
            <a:prstGeom prst="rect">
              <a:avLst/>
            </a:prstGeom>
            <a:effectLst>
              <a:outerShdw blurRad="190500" dist="38100" dir="2700000" algn="tl" rotWithShape="0">
                <a:prstClr val="black">
                  <a:alpha val="40000"/>
                </a:prstClr>
              </a:outerShdw>
            </a:effectLst>
          </p:spPr>
        </p:pic>
      </p:grpSp>
      <p:grpSp>
        <p:nvGrpSpPr>
          <p:cNvPr id="25" name="Group 24">
            <a:extLst>
              <a:ext uri="{FF2B5EF4-FFF2-40B4-BE49-F238E27FC236}">
                <a16:creationId xmlns:a16="http://schemas.microsoft.com/office/drawing/2014/main" id="{43DD5E0D-D291-4544-9DD0-D729602ADCA2}"/>
              </a:ext>
            </a:extLst>
          </p:cNvPr>
          <p:cNvGrpSpPr/>
          <p:nvPr/>
        </p:nvGrpSpPr>
        <p:grpSpPr>
          <a:xfrm>
            <a:off x="353918" y="1832927"/>
            <a:ext cx="2377440" cy="3031536"/>
            <a:chOff x="1136542" y="1784500"/>
            <a:chExt cx="2377440" cy="3031536"/>
          </a:xfrm>
        </p:grpSpPr>
        <p:sp>
          <p:nvSpPr>
            <p:cNvPr id="26" name="TextBox 25">
              <a:extLst>
                <a:ext uri="{FF2B5EF4-FFF2-40B4-BE49-F238E27FC236}">
                  <a16:creationId xmlns:a16="http://schemas.microsoft.com/office/drawing/2014/main" id="{156E2240-1EE1-4988-97A4-10C971A97A5F}"/>
                </a:ext>
              </a:extLst>
            </p:cNvPr>
            <p:cNvSpPr txBox="1"/>
            <p:nvPr/>
          </p:nvSpPr>
          <p:spPr>
            <a:xfrm>
              <a:off x="1136542" y="1784500"/>
              <a:ext cx="2377440" cy="307777"/>
            </a:xfrm>
            <a:prstGeom prst="rect">
              <a:avLst/>
            </a:prstGeom>
            <a:noFill/>
          </p:spPr>
          <p:txBody>
            <a:bodyPr wrap="square" lIns="0" tIns="0" rIns="0" bIns="0" rtlCol="0">
              <a:spAutoFit/>
            </a:bodyPr>
            <a:lstStyle/>
            <a:p>
              <a:pPr algn="ctr" defTabSz="914192">
                <a:spcAft>
                  <a:spcPts val="600"/>
                </a:spcAft>
                <a:defRPr/>
              </a:pPr>
              <a:r>
                <a:rPr lang="en-US" sz="2000" dirty="0">
                  <a:latin typeface="Segoe UI Semibold" panose="020B0502040204020203" pitchFamily="34" charset="0"/>
                  <a:cs typeface="Segoe UI Semibold" panose="020B0502040204020203" pitchFamily="34" charset="0"/>
                </a:rPr>
                <a:t>Web parts</a:t>
              </a:r>
              <a:endParaRPr lang="en-US" sz="1400" dirty="0">
                <a:latin typeface="Segoe UI"/>
                <a:cs typeface="Segoe UI Semibold" panose="020B0502040204020203" pitchFamily="34" charset="0"/>
              </a:endParaRPr>
            </a:p>
          </p:txBody>
        </p:sp>
        <p:pic>
          <p:nvPicPr>
            <p:cNvPr id="27" name="Picture 26">
              <a:extLst>
                <a:ext uri="{FF2B5EF4-FFF2-40B4-BE49-F238E27FC236}">
                  <a16:creationId xmlns:a16="http://schemas.microsoft.com/office/drawing/2014/main" id="{A440FD8D-047F-4F02-BF20-CE9FEF325302}"/>
                </a:ext>
              </a:extLst>
            </p:cNvPr>
            <p:cNvPicPr>
              <a:picLocks noChangeAspect="1"/>
            </p:cNvPicPr>
            <p:nvPr/>
          </p:nvPicPr>
          <p:blipFill>
            <a:blip r:embed="rId4"/>
            <a:stretch>
              <a:fillRect/>
            </a:stretch>
          </p:blipFill>
          <p:spPr>
            <a:xfrm>
              <a:off x="1136542" y="2604903"/>
              <a:ext cx="2377440" cy="2211133"/>
            </a:xfrm>
            <a:prstGeom prst="rect">
              <a:avLst/>
            </a:prstGeom>
            <a:effectLst>
              <a:outerShdw blurRad="190500" dist="38100" dir="2700000" algn="tl" rotWithShape="0">
                <a:prstClr val="black">
                  <a:alpha val="40000"/>
                </a:prstClr>
              </a:outerShdw>
            </a:effectLst>
          </p:spPr>
        </p:pic>
      </p:grpSp>
      <p:grpSp>
        <p:nvGrpSpPr>
          <p:cNvPr id="3" name="Group 2">
            <a:extLst>
              <a:ext uri="{FF2B5EF4-FFF2-40B4-BE49-F238E27FC236}">
                <a16:creationId xmlns:a16="http://schemas.microsoft.com/office/drawing/2014/main" id="{9FA32902-FA27-400F-A4C1-8D846FD267DF}"/>
              </a:ext>
            </a:extLst>
          </p:cNvPr>
          <p:cNvGrpSpPr/>
          <p:nvPr/>
        </p:nvGrpSpPr>
        <p:grpSpPr>
          <a:xfrm>
            <a:off x="9386874" y="1832927"/>
            <a:ext cx="2451208" cy="2132352"/>
            <a:chOff x="9386874" y="1832927"/>
            <a:chExt cx="2451208" cy="2132352"/>
          </a:xfrm>
        </p:grpSpPr>
        <p:sp>
          <p:nvSpPr>
            <p:cNvPr id="13" name="TextBox 12">
              <a:extLst>
                <a:ext uri="{FF2B5EF4-FFF2-40B4-BE49-F238E27FC236}">
                  <a16:creationId xmlns:a16="http://schemas.microsoft.com/office/drawing/2014/main" id="{C4E6CED1-4D57-4E74-A79D-D075F5CFA1CF}"/>
                </a:ext>
              </a:extLst>
            </p:cNvPr>
            <p:cNvSpPr txBox="1"/>
            <p:nvPr/>
          </p:nvSpPr>
          <p:spPr>
            <a:xfrm>
              <a:off x="9386874" y="1832927"/>
              <a:ext cx="2377440" cy="307777"/>
            </a:xfrm>
            <a:prstGeom prst="rect">
              <a:avLst/>
            </a:prstGeom>
            <a:noFill/>
          </p:spPr>
          <p:txBody>
            <a:bodyPr wrap="square" lIns="0" tIns="0" rIns="0" bIns="0" rtlCol="0">
              <a:spAutoFit/>
            </a:bodyPr>
            <a:lstStyle/>
            <a:p>
              <a:pPr algn="ctr" defTabSz="914192">
                <a:spcAft>
                  <a:spcPts val="600"/>
                </a:spcAft>
                <a:defRPr/>
              </a:pPr>
              <a:r>
                <a:rPr lang="en-US" sz="2000" dirty="0">
                  <a:latin typeface="Segoe UI Semibold" panose="020B0502040204020203" pitchFamily="34" charset="0"/>
                  <a:cs typeface="Segoe UI Semibold" panose="020B0502040204020203" pitchFamily="34" charset="0"/>
                </a:rPr>
                <a:t>Teams meeting apps</a:t>
              </a:r>
              <a:endParaRPr lang="en-US" sz="2000" dirty="0">
                <a:latin typeface="Segoe UI"/>
                <a:cs typeface="Segoe UI Semibold" panose="020B0502040204020203" pitchFamily="34" charset="0"/>
              </a:endParaRPr>
            </a:p>
          </p:txBody>
        </p:sp>
        <p:pic>
          <p:nvPicPr>
            <p:cNvPr id="2" name="Picture 1">
              <a:extLst>
                <a:ext uri="{FF2B5EF4-FFF2-40B4-BE49-F238E27FC236}">
                  <a16:creationId xmlns:a16="http://schemas.microsoft.com/office/drawing/2014/main" id="{FC697C2E-B10B-4F7C-B1ED-AC5A4F49DB62}"/>
                </a:ext>
              </a:extLst>
            </p:cNvPr>
            <p:cNvPicPr>
              <a:picLocks noChangeAspect="1"/>
            </p:cNvPicPr>
            <p:nvPr/>
          </p:nvPicPr>
          <p:blipFill>
            <a:blip r:embed="rId5"/>
            <a:stretch>
              <a:fillRect/>
            </a:stretch>
          </p:blipFill>
          <p:spPr>
            <a:xfrm>
              <a:off x="9453767" y="2742901"/>
              <a:ext cx="2384315" cy="1222378"/>
            </a:xfrm>
            <a:prstGeom prst="rect">
              <a:avLst/>
            </a:prstGeom>
            <a:ln>
              <a:noFill/>
            </a:ln>
            <a:effectLst>
              <a:outerShdw blurRad="190500" dist="38100" dir="2700000" algn="tl" rotWithShape="0">
                <a:prstClr val="black">
                  <a:alpha val="40000"/>
                </a:prstClr>
              </a:outerShdw>
            </a:effectLst>
          </p:spPr>
        </p:pic>
      </p:grpSp>
    </p:spTree>
    <p:extLst>
      <p:ext uri="{BB962C8B-B14F-4D97-AF65-F5344CB8AC3E}">
        <p14:creationId xmlns:p14="http://schemas.microsoft.com/office/powerpoint/2010/main" val="251266620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Toasts shown on a Communication Site">
            <a:extLst>
              <a:ext uri="{FF2B5EF4-FFF2-40B4-BE49-F238E27FC236}">
                <a16:creationId xmlns:a16="http://schemas.microsoft.com/office/drawing/2014/main" id="{2CE7D117-E134-433C-B56C-CB293DB39A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191250" y="585788"/>
            <a:ext cx="5172623" cy="5683249"/>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0A6F95C-5613-4B94-BAB7-5A75FF881F9C}"/>
              </a:ext>
            </a:extLst>
          </p:cNvPr>
          <p:cNvSpPr>
            <a:spLocks noGrp="1"/>
          </p:cNvSpPr>
          <p:nvPr>
            <p:ph type="body" sz="quarter" idx="17"/>
          </p:nvPr>
        </p:nvSpPr>
        <p:spPr>
          <a:xfrm>
            <a:off x="584200" y="585788"/>
            <a:ext cx="4164013" cy="4125745"/>
          </a:xfrm>
        </p:spPr>
        <p:txBody>
          <a:bodyPr/>
          <a:lstStyle/>
          <a:p>
            <a:r>
              <a:rPr lang="en-US" dirty="0"/>
              <a:t>Application customizers</a:t>
            </a:r>
          </a:p>
          <a:p>
            <a:pPr lvl="1"/>
            <a:r>
              <a:rPr lang="en-US" dirty="0"/>
              <a:t>Adds scripts to the page, and </a:t>
            </a:r>
            <a:br>
              <a:rPr lang="en-US" dirty="0"/>
            </a:br>
            <a:r>
              <a:rPr lang="en-US" dirty="0"/>
              <a:t>accesses well-known HTML element placeholders and extends them </a:t>
            </a:r>
            <a:br>
              <a:rPr lang="en-US" dirty="0"/>
            </a:br>
            <a:r>
              <a:rPr lang="en-US" dirty="0"/>
              <a:t>with custom renderings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Extend the SharePoint user interface with SPFX extensions</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SharePoint Framework (SPFx) Extensions Samples</a:t>
            </a:r>
            <a:endParaRPr lang="en-US" dirty="0">
              <a:solidFill>
                <a:srgbClr val="008575"/>
              </a:solidFill>
            </a:endParaRPr>
          </a:p>
          <a:p>
            <a:pPr lvl="2"/>
            <a:endParaRPr lang="en-US" dirty="0"/>
          </a:p>
        </p:txBody>
      </p:sp>
    </p:spTree>
    <p:extLst>
      <p:ext uri="{BB962C8B-B14F-4D97-AF65-F5344CB8AC3E}">
        <p14:creationId xmlns:p14="http://schemas.microsoft.com/office/powerpoint/2010/main" val="3928500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act Slider Field Customizer">
            <a:extLst>
              <a:ext uri="{FF2B5EF4-FFF2-40B4-BE49-F238E27FC236}">
                <a16:creationId xmlns:a16="http://schemas.microsoft.com/office/drawing/2014/main" id="{19547F57-D2EF-476A-BA93-323032C87D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105329" y="1337070"/>
            <a:ext cx="3438779" cy="4022671"/>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1A39FD71-636B-402C-914C-658C23999004}"/>
              </a:ext>
            </a:extLst>
          </p:cNvPr>
          <p:cNvSpPr>
            <a:spLocks noGrp="1"/>
          </p:cNvSpPr>
          <p:nvPr>
            <p:ph type="body" sz="quarter" idx="17"/>
          </p:nvPr>
        </p:nvSpPr>
        <p:spPr>
          <a:xfrm>
            <a:off x="584200" y="585788"/>
            <a:ext cx="4164013" cy="2905411"/>
          </a:xfrm>
        </p:spPr>
        <p:txBody>
          <a:bodyPr/>
          <a:lstStyle/>
          <a:p>
            <a:r>
              <a:rPr lang="en-US" dirty="0"/>
              <a:t>Field customizers</a:t>
            </a:r>
          </a:p>
          <a:p>
            <a:pPr lvl="1"/>
            <a:r>
              <a:rPr lang="en-US" dirty="0"/>
              <a:t>Provides modified views to data </a:t>
            </a:r>
            <a:br>
              <a:rPr lang="en-US" dirty="0"/>
            </a:br>
            <a:r>
              <a:rPr lang="en-US" dirty="0"/>
              <a:t>for fields within a list</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Extend the SharePoint user interface with SPFX extensions</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SharePoint Framework (SPFx) Extensions Samples</a:t>
            </a:r>
            <a:endParaRPr lang="en-US" dirty="0">
              <a:solidFill>
                <a:srgbClr val="008575"/>
              </a:solidFill>
            </a:endParaRPr>
          </a:p>
        </p:txBody>
      </p:sp>
    </p:spTree>
    <p:extLst>
      <p:ext uri="{BB962C8B-B14F-4D97-AF65-F5344CB8AC3E}">
        <p14:creationId xmlns:p14="http://schemas.microsoft.com/office/powerpoint/2010/main" val="20016846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QR Code in Action">
            <a:extLst>
              <a:ext uri="{FF2B5EF4-FFF2-40B4-BE49-F238E27FC236}">
                <a16:creationId xmlns:a16="http://schemas.microsoft.com/office/drawing/2014/main" id="{2DE0CD8A-E58A-464C-B024-7CDC5CF0C1C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18200" y="1213861"/>
            <a:ext cx="5691188" cy="4430278"/>
          </a:xfrm>
          <a:prstGeom prst="rect">
            <a:avLst/>
          </a:prstGeom>
          <a:noFill/>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B702306A-3BDF-4892-B372-C07B8E5397DE}"/>
              </a:ext>
            </a:extLst>
          </p:cNvPr>
          <p:cNvSpPr>
            <a:spLocks noGrp="1"/>
          </p:cNvSpPr>
          <p:nvPr>
            <p:ph type="body" sz="quarter" idx="17"/>
          </p:nvPr>
        </p:nvSpPr>
        <p:spPr>
          <a:xfrm>
            <a:off x="584200" y="585788"/>
            <a:ext cx="4164013" cy="3905685"/>
          </a:xfrm>
        </p:spPr>
        <p:txBody>
          <a:bodyPr/>
          <a:lstStyle/>
          <a:p>
            <a:r>
              <a:rPr lang="en-US" dirty="0"/>
              <a:t>Command sets</a:t>
            </a:r>
          </a:p>
          <a:p>
            <a:pPr lvl="1"/>
            <a:r>
              <a:rPr lang="en-US" dirty="0"/>
              <a:t>Extends the SharePoint command surfaces to add new actions, and provides client-side code that you </a:t>
            </a:r>
            <a:br>
              <a:rPr lang="en-US" dirty="0"/>
            </a:br>
            <a:r>
              <a:rPr lang="en-US" dirty="0"/>
              <a:t>can use to implement behaviors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Extend the SharePoint user interface with SPFX extensions</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SharePoint Framework (SPFx) Extensions Samples</a:t>
            </a:r>
            <a:endParaRPr lang="en-US" dirty="0">
              <a:solidFill>
                <a:srgbClr val="008575"/>
              </a:solidFill>
            </a:endParaRPr>
          </a:p>
          <a:p>
            <a:pPr lvl="2"/>
            <a:endParaRPr lang="en-US" dirty="0">
              <a:solidFill>
                <a:srgbClr val="008575"/>
              </a:solidFill>
            </a:endParaRPr>
          </a:p>
          <a:p>
            <a:pPr lvl="2"/>
            <a:endParaRPr lang="en-US" dirty="0"/>
          </a:p>
        </p:txBody>
      </p:sp>
    </p:spTree>
    <p:extLst>
      <p:ext uri="{BB962C8B-B14F-4D97-AF65-F5344CB8AC3E}">
        <p14:creationId xmlns:p14="http://schemas.microsoft.com/office/powerpoint/2010/main" val="33395401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B61FB61-4759-4DAD-97CE-A77926272F80}"/>
              </a:ext>
              <a:ext uri="{C183D7F6-B498-43B3-948B-1728B52AA6E4}">
                <adec:decorative xmlns:adec="http://schemas.microsoft.com/office/drawing/2017/decorative" val="1"/>
              </a:ext>
            </a:extLst>
          </p:cNvPr>
          <p:cNvGrpSpPr/>
          <p:nvPr/>
        </p:nvGrpSpPr>
        <p:grpSpPr>
          <a:xfrm>
            <a:off x="0" y="-3727"/>
            <a:ext cx="12192000" cy="6881540"/>
            <a:chOff x="1044138" y="7113"/>
            <a:chExt cx="12192000" cy="6881540"/>
          </a:xfrm>
        </p:grpSpPr>
        <p:pic>
          <p:nvPicPr>
            <p:cNvPr id="14" name="Picture Placeholder 4">
              <a:extLst>
                <a:ext uri="{FF2B5EF4-FFF2-40B4-BE49-F238E27FC236}">
                  <a16:creationId xmlns:a16="http://schemas.microsoft.com/office/drawing/2014/main" id="{53D39609-AA85-4641-90D8-7D7841FDCB96}"/>
                </a:ext>
              </a:extLst>
            </p:cNvPr>
            <p:cNvPicPr>
              <a:picLocks noChangeAspect="1"/>
            </p:cNvPicPr>
            <p:nvPr/>
          </p:nvPicPr>
          <p:blipFill rotWithShape="1">
            <a:blip r:embed="rId2"/>
            <a:srcRect l="723" t="9721" r="287" b="10733"/>
            <a:stretch/>
          </p:blipFill>
          <p:spPr bwMode="ltGray">
            <a:xfrm>
              <a:off x="1044138" y="12700"/>
              <a:ext cx="12192000" cy="6858000"/>
            </a:xfrm>
            <a:prstGeom prst="rect">
              <a:avLst/>
            </a:prstGeom>
            <a:blipFill>
              <a:blip r:embed="rId3"/>
              <a:stretch>
                <a:fillRect/>
              </a:stretch>
            </a:blipFill>
          </p:spPr>
        </p:pic>
        <p:sp>
          <p:nvSpPr>
            <p:cNvPr id="15" name="Rectangle 14">
              <a:extLst>
                <a:ext uri="{FF2B5EF4-FFF2-40B4-BE49-F238E27FC236}">
                  <a16:creationId xmlns:a16="http://schemas.microsoft.com/office/drawing/2014/main" id="{E52A9ABB-AA53-4DC0-9F44-FDC2D7307446}"/>
                </a:ext>
              </a:extLst>
            </p:cNvPr>
            <p:cNvSpPr/>
            <p:nvPr/>
          </p:nvSpPr>
          <p:spPr bwMode="auto">
            <a:xfrm>
              <a:off x="1044138" y="7113"/>
              <a:ext cx="12192000" cy="6881540"/>
            </a:xfrm>
            <a:prstGeom prst="rect">
              <a:avLst/>
            </a:prstGeom>
            <a:gradFill>
              <a:gsLst>
                <a:gs pos="100000">
                  <a:srgbClr val="000000">
                    <a:alpha val="55000"/>
                  </a:srgbClr>
                </a:gs>
                <a:gs pos="0">
                  <a:srgbClr val="000000">
                    <a:alpha val="50000"/>
                  </a:srgbClr>
                </a:gs>
                <a:gs pos="53000">
                  <a:srgbClr val="000000">
                    <a:alpha val="6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50833FAF-CED1-49F0-BA5E-61E668910BD8}"/>
              </a:ext>
            </a:extLst>
          </p:cNvPr>
          <p:cNvSpPr>
            <a:spLocks noGrp="1"/>
          </p:cNvSpPr>
          <p:nvPr>
            <p:ph type="title"/>
          </p:nvPr>
        </p:nvSpPr>
        <p:spPr>
          <a:xfrm>
            <a:off x="1223206" y="3204323"/>
            <a:ext cx="9758934" cy="609398"/>
          </a:xfrm>
        </p:spPr>
        <p:txBody>
          <a:bodyPr/>
          <a:lstStyle/>
          <a:p>
            <a:pPr algn="ctr"/>
            <a:r>
              <a:rPr lang="en-US" sz="4400" spc="-150">
                <a:solidFill>
                  <a:schemeClr val="tx1"/>
                </a:solidFill>
                <a:latin typeface="Segoe UI Semibold" panose="020B0702040204020203" pitchFamily="34" charset="0"/>
                <a:cs typeface="Segoe UI Semibold" panose="020B0702040204020203" pitchFamily="34" charset="0"/>
              </a:rPr>
              <a:t>Microsoft </a:t>
            </a:r>
            <a:r>
              <a:rPr lang="en-US" sz="4400" spc="-150">
                <a:noFill/>
                <a:latin typeface="Segoe UI Semibold" panose="020B0702040204020203" pitchFamily="34" charset="0"/>
                <a:cs typeface="Segoe UI Semibold" panose="020B0702040204020203" pitchFamily="34" charset="0"/>
              </a:rPr>
              <a:t>Viva</a:t>
            </a:r>
            <a:r>
              <a:rPr lang="en-US" sz="4400" spc="-150">
                <a:solidFill>
                  <a:schemeClr val="tx1"/>
                </a:solidFill>
                <a:latin typeface="Segoe UI Semibold" panose="020B0702040204020203" pitchFamily="34" charset="0"/>
                <a:cs typeface="Segoe UI Semibold" panose="020B0702040204020203" pitchFamily="34" charset="0"/>
              </a:rPr>
              <a:t> Employee Experiences</a:t>
            </a:r>
            <a:endParaRPr lang="en-US" sz="4000">
              <a:solidFill>
                <a:schemeClr val="tx1"/>
              </a:solidFill>
            </a:endParaRPr>
          </a:p>
        </p:txBody>
      </p:sp>
      <p:sp>
        <p:nvSpPr>
          <p:cNvPr id="7" name="TextBox 6">
            <a:extLst>
              <a:ext uri="{FF2B5EF4-FFF2-40B4-BE49-F238E27FC236}">
                <a16:creationId xmlns:a16="http://schemas.microsoft.com/office/drawing/2014/main" id="{E4D1923E-64C5-426E-8C33-CB73EA5F1263}"/>
              </a:ext>
              <a:ext uri="{C183D7F6-B498-43B3-948B-1728B52AA6E4}">
                <adec:decorative xmlns:adec="http://schemas.microsoft.com/office/drawing/2017/decorative" val="1"/>
              </a:ext>
            </a:extLst>
          </p:cNvPr>
          <p:cNvSpPr txBox="1"/>
          <p:nvPr/>
        </p:nvSpPr>
        <p:spPr>
          <a:xfrm>
            <a:off x="1242258" y="3096401"/>
            <a:ext cx="6760028" cy="769441"/>
          </a:xfrm>
          <a:prstGeom prst="rect">
            <a:avLst/>
          </a:prstGeom>
          <a:noFill/>
        </p:spPr>
        <p:txBody>
          <a:bodyPr wrap="square">
            <a:spAutoFit/>
          </a:bodyPr>
          <a:lstStyle/>
          <a:p>
            <a:pPr algn="ctr"/>
            <a:r>
              <a:rPr lang="en-US" sz="4400" spc="-150">
                <a:latin typeface="Segoe UI Semibold" panose="020B0702040204020203" pitchFamily="34" charset="0"/>
                <a:cs typeface="Segoe UI Semibold" panose="020B0702040204020203" pitchFamily="34" charset="0"/>
              </a:rPr>
              <a:t>Viva</a:t>
            </a:r>
            <a:endParaRPr lang="en-US" sz="4000"/>
          </a:p>
        </p:txBody>
      </p:sp>
    </p:spTree>
    <p:extLst>
      <p:ext uri="{BB962C8B-B14F-4D97-AF65-F5344CB8AC3E}">
        <p14:creationId xmlns:p14="http://schemas.microsoft.com/office/powerpoint/2010/main" val="51391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olution demo">
            <a:extLst>
              <a:ext uri="{FF2B5EF4-FFF2-40B4-BE49-F238E27FC236}">
                <a16:creationId xmlns:a16="http://schemas.microsoft.com/office/drawing/2014/main" id="{6FA9CD2A-6402-4AF1-904D-022EEDE9DEF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18200" y="2035988"/>
            <a:ext cx="5691188" cy="2786023"/>
          </a:xfrm>
          <a:prstGeom prst="rect">
            <a:avLst/>
          </a:prstGeom>
          <a:ln>
            <a:noFill/>
          </a:ln>
          <a:effectLst>
            <a:outerShdw blurRad="1905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C1121A8A-827D-40E5-9E6E-D5D7ABBF5EC2}"/>
              </a:ext>
            </a:extLst>
          </p:cNvPr>
          <p:cNvSpPr>
            <a:spLocks noGrp="1"/>
          </p:cNvSpPr>
          <p:nvPr>
            <p:ph type="body" sz="quarter" idx="17"/>
          </p:nvPr>
        </p:nvSpPr>
        <p:spPr>
          <a:xfrm>
            <a:off x="584200" y="585788"/>
            <a:ext cx="4164013" cy="3848746"/>
          </a:xfrm>
        </p:spPr>
        <p:txBody>
          <a:bodyPr/>
          <a:lstStyle/>
          <a:p>
            <a:r>
              <a:rPr lang="en-US" dirty="0"/>
              <a:t>Search Query extension</a:t>
            </a:r>
          </a:p>
          <a:p>
            <a:pPr lvl="1"/>
            <a:r>
              <a:rPr lang="en-US" dirty="0"/>
              <a:t>Allows you to manipulate the user's search query before it is sent to SharePoint</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PnP Modern Search</a:t>
            </a:r>
            <a:endParaRPr lang="en-US" dirty="0">
              <a:solidFill>
                <a:srgbClr val="008575"/>
              </a:solidFill>
            </a:endParaRPr>
          </a:p>
          <a:p>
            <a:pPr lvl="2"/>
            <a:r>
              <a:rPr lang="en-US" dirty="0">
                <a:solidFill>
                  <a:srgbClr val="008575"/>
                </a:solidFill>
                <a:hlinkClick r:id="rId5">
                  <a:extLst>
                    <a:ext uri="{A12FA001-AC4F-418D-AE19-62706E023703}">
                      <ahyp:hlinkClr xmlns:ahyp="http://schemas.microsoft.com/office/drawing/2018/hyperlinkcolor" val="tx"/>
                    </a:ext>
                  </a:extLst>
                </a:hlinkClick>
              </a:rPr>
              <a:t>Getting started with Search Query extensions</a:t>
            </a:r>
            <a:endParaRPr lang="en-US" dirty="0">
              <a:solidFill>
                <a:srgbClr val="008575"/>
              </a:solidFill>
            </a:endParaRPr>
          </a:p>
          <a:p>
            <a:pPr lvl="2"/>
            <a:endParaRPr lang="en-US" dirty="0"/>
          </a:p>
        </p:txBody>
      </p:sp>
    </p:spTree>
    <p:extLst>
      <p:ext uri="{BB962C8B-B14F-4D97-AF65-F5344CB8AC3E}">
        <p14:creationId xmlns:p14="http://schemas.microsoft.com/office/powerpoint/2010/main" val="53493991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121A8A-827D-40E5-9E6E-D5D7ABBF5EC2}"/>
              </a:ext>
            </a:extLst>
          </p:cNvPr>
          <p:cNvSpPr>
            <a:spLocks noGrp="1"/>
          </p:cNvSpPr>
          <p:nvPr>
            <p:ph type="body" sz="quarter" idx="17"/>
          </p:nvPr>
        </p:nvSpPr>
        <p:spPr>
          <a:xfrm>
            <a:off x="584200" y="585788"/>
            <a:ext cx="4164013" cy="4236544"/>
          </a:xfrm>
        </p:spPr>
        <p:txBody>
          <a:bodyPr/>
          <a:lstStyle/>
          <a:p>
            <a:r>
              <a:rPr lang="en-US" dirty="0"/>
              <a:t>Library components</a:t>
            </a:r>
          </a:p>
          <a:p>
            <a:pPr lvl="1"/>
            <a:r>
              <a:rPr lang="en-US" dirty="0"/>
              <a:t>The library component type in the SharePoint Framework (SPFx) enables you to have independently versioned and deployed code served automatically for your SharePoint Framework components</a:t>
            </a:r>
          </a:p>
          <a:p>
            <a:pPr lvl="1"/>
            <a:r>
              <a:rPr lang="en-US" dirty="0"/>
              <a:t>Resources</a:t>
            </a:r>
          </a:p>
          <a:p>
            <a:pPr lvl="2"/>
            <a:r>
              <a:rPr lang="en-US" dirty="0">
                <a:solidFill>
                  <a:srgbClr val="008575"/>
                </a:solidFill>
                <a:hlinkClick r:id="rId2">
                  <a:extLst>
                    <a:ext uri="{A12FA001-AC4F-418D-AE19-62706E023703}">
                      <ahyp:hlinkClr xmlns:ahyp="http://schemas.microsoft.com/office/drawing/2018/hyperlinkcolor" val="tx"/>
                    </a:ext>
                  </a:extLst>
                </a:hlinkClick>
              </a:rPr>
              <a:t>SharePoint Framework documentation</a:t>
            </a:r>
            <a:endParaRPr lang="en-US" dirty="0">
              <a:solidFill>
                <a:srgbClr val="008575"/>
              </a:solidFill>
            </a:endParaRPr>
          </a:p>
          <a:p>
            <a:pPr lvl="2"/>
            <a:r>
              <a:rPr lang="en-US" dirty="0">
                <a:solidFill>
                  <a:srgbClr val="008575"/>
                </a:solidFill>
                <a:hlinkClick r:id="rId3">
                  <a:extLst>
                    <a:ext uri="{A12FA001-AC4F-418D-AE19-62706E023703}">
                      <ahyp:hlinkClr xmlns:ahyp="http://schemas.microsoft.com/office/drawing/2018/hyperlinkcolor" val="tx"/>
                    </a:ext>
                  </a:extLst>
                </a:hlinkClick>
              </a:rPr>
              <a:t>SharePoint Framework Library component overview</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SharePoint Framework Library samples</a:t>
            </a:r>
            <a:endParaRPr lang="en-US" dirty="0">
              <a:solidFill>
                <a:srgbClr val="008575"/>
              </a:solidFill>
            </a:endParaRPr>
          </a:p>
          <a:p>
            <a:pPr lvl="2"/>
            <a:endParaRPr lang="en-US" dirty="0"/>
          </a:p>
        </p:txBody>
      </p:sp>
      <p:pic>
        <p:nvPicPr>
          <p:cNvPr id="4" name="Picture 3">
            <a:extLst>
              <a:ext uri="{FF2B5EF4-FFF2-40B4-BE49-F238E27FC236}">
                <a16:creationId xmlns:a16="http://schemas.microsoft.com/office/drawing/2014/main" id="{15C7F5F8-976C-440C-AFC1-1D8E3C730338}"/>
              </a:ext>
            </a:extLst>
          </p:cNvPr>
          <p:cNvPicPr>
            <a:picLocks noChangeAspect="1"/>
          </p:cNvPicPr>
          <p:nvPr/>
        </p:nvPicPr>
        <p:blipFill>
          <a:blip r:embed="rId5"/>
          <a:stretch>
            <a:fillRect/>
          </a:stretch>
        </p:blipFill>
        <p:spPr>
          <a:xfrm>
            <a:off x="6096000" y="1447014"/>
            <a:ext cx="5464002" cy="3718875"/>
          </a:xfrm>
          <a:prstGeom prst="rect">
            <a:avLst/>
          </a:prstGeom>
        </p:spPr>
      </p:pic>
    </p:spTree>
    <p:extLst>
      <p:ext uri="{BB962C8B-B14F-4D97-AF65-F5344CB8AC3E}">
        <p14:creationId xmlns:p14="http://schemas.microsoft.com/office/powerpoint/2010/main" val="178055725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DBE2-26CA-4118-BDF3-C696DD2B946D}"/>
              </a:ext>
            </a:extLst>
          </p:cNvPr>
          <p:cNvSpPr>
            <a:spLocks noGrp="1"/>
          </p:cNvSpPr>
          <p:nvPr>
            <p:ph type="title"/>
          </p:nvPr>
        </p:nvSpPr>
        <p:spPr>
          <a:xfrm>
            <a:off x="585216" y="3033223"/>
            <a:ext cx="9144000" cy="498598"/>
          </a:xfrm>
        </p:spPr>
        <p:txBody>
          <a:bodyPr/>
          <a:lstStyle/>
          <a:p>
            <a:r>
              <a:rPr lang="en-US" dirty="0"/>
              <a:t>Deployment and configuration</a:t>
            </a:r>
          </a:p>
        </p:txBody>
      </p:sp>
      <p:sp>
        <p:nvSpPr>
          <p:cNvPr id="3" name="Text Placeholder 2">
            <a:extLst>
              <a:ext uri="{FF2B5EF4-FFF2-40B4-BE49-F238E27FC236}">
                <a16:creationId xmlns:a16="http://schemas.microsoft.com/office/drawing/2014/main" id="{0443DA7C-F4E9-415F-AA59-48C2CA7FBE6A}"/>
              </a:ext>
            </a:extLst>
          </p:cNvPr>
          <p:cNvSpPr>
            <a:spLocks noGrp="1"/>
          </p:cNvSpPr>
          <p:nvPr>
            <p:ph type="body" sz="quarter" idx="12"/>
          </p:nvPr>
        </p:nvSpPr>
        <p:spPr>
          <a:xfrm>
            <a:off x="585216" y="3977319"/>
            <a:ext cx="9144000" cy="1015663"/>
          </a:xfrm>
        </p:spPr>
        <p:txBody>
          <a:bodyPr/>
          <a:lstStyle/>
          <a:p>
            <a:r>
              <a:rPr lang="en-US" dirty="0"/>
              <a:t>Take control over how users create sites, make your apps </a:t>
            </a:r>
            <a:br>
              <a:rPr lang="en-US" dirty="0"/>
            </a:br>
            <a:r>
              <a:rPr lang="en-US" dirty="0"/>
              <a:t>available to the SharePoint users</a:t>
            </a:r>
          </a:p>
          <a:p>
            <a:endParaRPr lang="en-US" dirty="0"/>
          </a:p>
        </p:txBody>
      </p:sp>
    </p:spTree>
    <p:extLst>
      <p:ext uri="{BB962C8B-B14F-4D97-AF65-F5344CB8AC3E}">
        <p14:creationId xmlns:p14="http://schemas.microsoft.com/office/powerpoint/2010/main" val="2670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0B8A0C-2BB0-43D2-A238-5CE7CD3E49C6}"/>
              </a:ext>
            </a:extLst>
          </p:cNvPr>
          <p:cNvSpPr>
            <a:spLocks noGrp="1"/>
          </p:cNvSpPr>
          <p:nvPr>
            <p:ph type="title"/>
          </p:nvPr>
        </p:nvSpPr>
        <p:spPr/>
        <p:txBody>
          <a:bodyPr/>
          <a:lstStyle/>
          <a:p>
            <a:r>
              <a:rPr lang="en-US" dirty="0"/>
              <a:t>App deployment options</a:t>
            </a:r>
          </a:p>
        </p:txBody>
      </p:sp>
      <p:sp>
        <p:nvSpPr>
          <p:cNvPr id="113" name="Rectangle 112">
            <a:extLst>
              <a:ext uri="{FF2B5EF4-FFF2-40B4-BE49-F238E27FC236}">
                <a16:creationId xmlns:a16="http://schemas.microsoft.com/office/drawing/2014/main" id="{421E6121-BB55-4614-9001-856904737BF7}"/>
              </a:ext>
            </a:extLst>
          </p:cNvPr>
          <p:cNvSpPr/>
          <p:nvPr/>
        </p:nvSpPr>
        <p:spPr bwMode="auto">
          <a:xfrm>
            <a:off x="6937507" y="4757438"/>
            <a:ext cx="3825844" cy="15116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92"/>
            <a:endParaRPr lang="LID4096" sz="1200" err="1">
              <a:solidFill>
                <a:srgbClr val="FFFFFF"/>
              </a:solidFill>
              <a:latin typeface="Segoe UI"/>
            </a:endParaRPr>
          </a:p>
        </p:txBody>
      </p:sp>
      <p:pic>
        <p:nvPicPr>
          <p:cNvPr id="114" name="Graphic 113" descr="Single gear">
            <a:extLst>
              <a:ext uri="{FF2B5EF4-FFF2-40B4-BE49-F238E27FC236}">
                <a16:creationId xmlns:a16="http://schemas.microsoft.com/office/drawing/2014/main" id="{0BE33FB3-85AE-4CBA-A390-9940D20225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4240" y="5877861"/>
            <a:ext cx="310012" cy="310012"/>
          </a:xfrm>
          <a:prstGeom prst="rect">
            <a:avLst/>
          </a:prstGeom>
        </p:spPr>
      </p:pic>
      <p:sp>
        <p:nvSpPr>
          <p:cNvPr id="115" name="TextBox 114">
            <a:extLst>
              <a:ext uri="{FF2B5EF4-FFF2-40B4-BE49-F238E27FC236}">
                <a16:creationId xmlns:a16="http://schemas.microsoft.com/office/drawing/2014/main" id="{40CC06A7-F2EC-40FD-A15E-9DE218971CC5}"/>
              </a:ext>
            </a:extLst>
          </p:cNvPr>
          <p:cNvSpPr txBox="1"/>
          <p:nvPr/>
        </p:nvSpPr>
        <p:spPr>
          <a:xfrm>
            <a:off x="7432267" y="5948580"/>
            <a:ext cx="1052789"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D83B01"/>
                </a:solidFill>
              </a:rPr>
              <a:t>Site private app</a:t>
            </a:r>
            <a:endParaRPr lang="LID4096" sz="1200" dirty="0">
              <a:solidFill>
                <a:srgbClr val="D83B01"/>
              </a:solidFill>
            </a:endParaRPr>
          </a:p>
        </p:txBody>
      </p:sp>
      <p:pic>
        <p:nvPicPr>
          <p:cNvPr id="116" name="Graphic 115" descr="Single gear">
            <a:extLst>
              <a:ext uri="{FF2B5EF4-FFF2-40B4-BE49-F238E27FC236}">
                <a16:creationId xmlns:a16="http://schemas.microsoft.com/office/drawing/2014/main" id="{509988FE-0620-4DF0-ADAE-CB631432CF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35466" y="5875535"/>
            <a:ext cx="310012" cy="310012"/>
          </a:xfrm>
          <a:prstGeom prst="rect">
            <a:avLst/>
          </a:prstGeom>
        </p:spPr>
      </p:pic>
      <p:sp>
        <p:nvSpPr>
          <p:cNvPr id="117" name="TextBox 116">
            <a:extLst>
              <a:ext uri="{FF2B5EF4-FFF2-40B4-BE49-F238E27FC236}">
                <a16:creationId xmlns:a16="http://schemas.microsoft.com/office/drawing/2014/main" id="{55C481A0-3DE0-4E91-AC23-64068AC37C27}"/>
              </a:ext>
            </a:extLst>
          </p:cNvPr>
          <p:cNvSpPr txBox="1"/>
          <p:nvPr/>
        </p:nvSpPr>
        <p:spPr>
          <a:xfrm>
            <a:off x="9263493" y="5946254"/>
            <a:ext cx="1052789"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D83B01"/>
                </a:solidFill>
              </a:rPr>
              <a:t>Site private app</a:t>
            </a:r>
            <a:endParaRPr lang="LID4096" sz="1200" dirty="0">
              <a:solidFill>
                <a:srgbClr val="D83B01"/>
              </a:solidFill>
            </a:endParaRPr>
          </a:p>
        </p:txBody>
      </p:sp>
      <p:cxnSp>
        <p:nvCxnSpPr>
          <p:cNvPr id="118" name="Straight Connector 117">
            <a:extLst>
              <a:ext uri="{FF2B5EF4-FFF2-40B4-BE49-F238E27FC236}">
                <a16:creationId xmlns:a16="http://schemas.microsoft.com/office/drawing/2014/main" id="{11876316-CF3A-4831-B07B-7A204C7AED87}"/>
              </a:ext>
            </a:extLst>
          </p:cNvPr>
          <p:cNvCxnSpPr>
            <a:cxnSpLocks/>
          </p:cNvCxnSpPr>
          <p:nvPr/>
        </p:nvCxnSpPr>
        <p:spPr>
          <a:xfrm>
            <a:off x="8528493" y="6033532"/>
            <a:ext cx="412465" cy="0"/>
          </a:xfrm>
          <a:prstGeom prst="line">
            <a:avLst/>
          </a:prstGeom>
          <a:ln w="25400">
            <a:solidFill>
              <a:srgbClr val="D83B0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A3389BF9-CD00-431E-A0E8-8FE13FB76693}"/>
              </a:ext>
            </a:extLst>
          </p:cNvPr>
          <p:cNvSpPr/>
          <p:nvPr/>
        </p:nvSpPr>
        <p:spPr bwMode="auto">
          <a:xfrm>
            <a:off x="4180727" y="4757438"/>
            <a:ext cx="1942724" cy="15116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92"/>
            <a:endParaRPr lang="LID4096" sz="1200" err="1">
              <a:solidFill>
                <a:srgbClr val="FFFFFF"/>
              </a:solidFill>
              <a:latin typeface="Segoe UI"/>
            </a:endParaRPr>
          </a:p>
        </p:txBody>
      </p:sp>
      <p:sp>
        <p:nvSpPr>
          <p:cNvPr id="120" name="TextBox 119">
            <a:extLst>
              <a:ext uri="{FF2B5EF4-FFF2-40B4-BE49-F238E27FC236}">
                <a16:creationId xmlns:a16="http://schemas.microsoft.com/office/drawing/2014/main" id="{8F9F6AAB-38E1-4CD7-ABD9-AAF02F386014}"/>
              </a:ext>
            </a:extLst>
          </p:cNvPr>
          <p:cNvSpPr txBox="1"/>
          <p:nvPr/>
        </p:nvSpPr>
        <p:spPr>
          <a:xfrm>
            <a:off x="4675487" y="5285172"/>
            <a:ext cx="636777"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737373"/>
                </a:solidFill>
              </a:rPr>
              <a:t>Site Apps</a:t>
            </a:r>
            <a:endParaRPr lang="LID4096" sz="1200" dirty="0">
              <a:solidFill>
                <a:srgbClr val="737373"/>
              </a:solidFill>
            </a:endParaRPr>
          </a:p>
        </p:txBody>
      </p:sp>
      <p:sp>
        <p:nvSpPr>
          <p:cNvPr id="121" name="Rectangle 120">
            <a:extLst>
              <a:ext uri="{FF2B5EF4-FFF2-40B4-BE49-F238E27FC236}">
                <a16:creationId xmlns:a16="http://schemas.microsoft.com/office/drawing/2014/main" id="{1FBC0825-862F-452D-8726-B56812BDAFB3}"/>
              </a:ext>
            </a:extLst>
          </p:cNvPr>
          <p:cNvSpPr/>
          <p:nvPr/>
        </p:nvSpPr>
        <p:spPr bwMode="auto">
          <a:xfrm>
            <a:off x="4180728" y="4756776"/>
            <a:ext cx="1945111" cy="3200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CF5CC4DA-AD75-47BC-AA1A-8423606327AB}"/>
              </a:ext>
            </a:extLst>
          </p:cNvPr>
          <p:cNvSpPr txBox="1"/>
          <p:nvPr/>
        </p:nvSpPr>
        <p:spPr>
          <a:xfrm>
            <a:off x="4689880" y="4844823"/>
            <a:ext cx="1280160"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Site A</a:t>
            </a:r>
            <a:endParaRPr lang="LID4096" sz="1200" dirty="0">
              <a:solidFill>
                <a:schemeClr val="bg1"/>
              </a:solidFill>
            </a:endParaRPr>
          </a:p>
        </p:txBody>
      </p:sp>
      <p:pic>
        <p:nvPicPr>
          <p:cNvPr id="123" name="Graphic 122" descr="Filing Box Archive">
            <a:extLst>
              <a:ext uri="{FF2B5EF4-FFF2-40B4-BE49-F238E27FC236}">
                <a16:creationId xmlns:a16="http://schemas.microsoft.com/office/drawing/2014/main" id="{FB8FD0D3-A195-4E45-B000-71B68BB34E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55644" y="5210585"/>
            <a:ext cx="274320" cy="274320"/>
          </a:xfrm>
          <a:prstGeom prst="rect">
            <a:avLst/>
          </a:prstGeom>
        </p:spPr>
      </p:pic>
      <p:grpSp>
        <p:nvGrpSpPr>
          <p:cNvPr id="124" name="Group 123">
            <a:extLst>
              <a:ext uri="{FF2B5EF4-FFF2-40B4-BE49-F238E27FC236}">
                <a16:creationId xmlns:a16="http://schemas.microsoft.com/office/drawing/2014/main" id="{A920A6B9-3353-4819-80F2-E997C76D3CB3}"/>
              </a:ext>
            </a:extLst>
          </p:cNvPr>
          <p:cNvGrpSpPr/>
          <p:nvPr/>
        </p:nvGrpSpPr>
        <p:grpSpPr>
          <a:xfrm>
            <a:off x="4362120" y="4836045"/>
            <a:ext cx="220232" cy="169350"/>
            <a:chOff x="673036" y="4654336"/>
            <a:chExt cx="242678" cy="175179"/>
          </a:xfrm>
          <a:solidFill>
            <a:schemeClr val="bg1"/>
          </a:solidFill>
        </p:grpSpPr>
        <p:sp>
          <p:nvSpPr>
            <p:cNvPr id="125" name="Rectangle 2050">
              <a:extLst>
                <a:ext uri="{FF2B5EF4-FFF2-40B4-BE49-F238E27FC236}">
                  <a16:creationId xmlns:a16="http://schemas.microsoft.com/office/drawing/2014/main" id="{A9FD7D1C-0119-402F-B043-344C08A1CDD2}"/>
                </a:ext>
              </a:extLst>
            </p:cNvPr>
            <p:cNvSpPr>
              <a:spLocks noChangeArrowheads="1"/>
            </p:cNvSpPr>
            <p:nvPr/>
          </p:nvSpPr>
          <p:spPr bwMode="auto">
            <a:xfrm>
              <a:off x="787142" y="4794961"/>
              <a:ext cx="14464" cy="30536"/>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26" name="Rectangle 2051">
              <a:extLst>
                <a:ext uri="{FF2B5EF4-FFF2-40B4-BE49-F238E27FC236}">
                  <a16:creationId xmlns:a16="http://schemas.microsoft.com/office/drawing/2014/main" id="{1072C564-6589-4F9B-8EBD-B7D6EC539B24}"/>
                </a:ext>
              </a:extLst>
            </p:cNvPr>
            <p:cNvSpPr>
              <a:spLocks noChangeArrowheads="1"/>
            </p:cNvSpPr>
            <p:nvPr/>
          </p:nvSpPr>
          <p:spPr bwMode="auto">
            <a:xfrm>
              <a:off x="756607" y="4814247"/>
              <a:ext cx="75536"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27" name="Freeform 2052">
              <a:extLst>
                <a:ext uri="{FF2B5EF4-FFF2-40B4-BE49-F238E27FC236}">
                  <a16:creationId xmlns:a16="http://schemas.microsoft.com/office/drawing/2014/main" id="{2B6FF979-49DB-428F-8B13-269D499DE3CD}"/>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28" name="Rectangle 2053">
              <a:extLst>
                <a:ext uri="{FF2B5EF4-FFF2-40B4-BE49-F238E27FC236}">
                  <a16:creationId xmlns:a16="http://schemas.microsoft.com/office/drawing/2014/main" id="{83A51C7A-7B49-41CD-A470-DE341071AF3C}"/>
                </a:ext>
              </a:extLst>
            </p:cNvPr>
            <p:cNvSpPr>
              <a:spLocks noChangeArrowheads="1"/>
            </p:cNvSpPr>
            <p:nvPr/>
          </p:nvSpPr>
          <p:spPr bwMode="auto">
            <a:xfrm>
              <a:off x="726071"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29" name="Rectangle 2054">
              <a:extLst>
                <a:ext uri="{FF2B5EF4-FFF2-40B4-BE49-F238E27FC236}">
                  <a16:creationId xmlns:a16="http://schemas.microsoft.com/office/drawing/2014/main" id="{66B9BF28-34F6-4F7C-B8D2-F68A65133DB4}"/>
                </a:ext>
              </a:extLst>
            </p:cNvPr>
            <p:cNvSpPr>
              <a:spLocks noChangeArrowheads="1"/>
            </p:cNvSpPr>
            <p:nvPr/>
          </p:nvSpPr>
          <p:spPr bwMode="auto">
            <a:xfrm>
              <a:off x="726071"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1" name="Rectangle 2055">
              <a:extLst>
                <a:ext uri="{FF2B5EF4-FFF2-40B4-BE49-F238E27FC236}">
                  <a16:creationId xmlns:a16="http://schemas.microsoft.com/office/drawing/2014/main" id="{DD087B3B-8A7B-41D2-B120-A6DA2BACD731}"/>
                </a:ext>
              </a:extLst>
            </p:cNvPr>
            <p:cNvSpPr>
              <a:spLocks noChangeArrowheads="1"/>
            </p:cNvSpPr>
            <p:nvPr/>
          </p:nvSpPr>
          <p:spPr bwMode="auto">
            <a:xfrm>
              <a:off x="756607"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2" name="Rectangle 2056">
              <a:extLst>
                <a:ext uri="{FF2B5EF4-FFF2-40B4-BE49-F238E27FC236}">
                  <a16:creationId xmlns:a16="http://schemas.microsoft.com/office/drawing/2014/main" id="{204844EE-EA3B-4575-B894-C3040EB88B3E}"/>
                </a:ext>
              </a:extLst>
            </p:cNvPr>
            <p:cNvSpPr>
              <a:spLocks noChangeArrowheads="1"/>
            </p:cNvSpPr>
            <p:nvPr/>
          </p:nvSpPr>
          <p:spPr bwMode="auto">
            <a:xfrm>
              <a:off x="756607"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3" name="Rectangle 2057">
              <a:extLst>
                <a:ext uri="{FF2B5EF4-FFF2-40B4-BE49-F238E27FC236}">
                  <a16:creationId xmlns:a16="http://schemas.microsoft.com/office/drawing/2014/main" id="{8E39D531-5B6E-4088-A4A3-821448371E85}"/>
                </a:ext>
              </a:extLst>
            </p:cNvPr>
            <p:cNvSpPr>
              <a:spLocks noChangeArrowheads="1"/>
            </p:cNvSpPr>
            <p:nvPr/>
          </p:nvSpPr>
          <p:spPr bwMode="auto">
            <a:xfrm>
              <a:off x="787142" y="4737908"/>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4" name="Rectangle 2058">
              <a:extLst>
                <a:ext uri="{FF2B5EF4-FFF2-40B4-BE49-F238E27FC236}">
                  <a16:creationId xmlns:a16="http://schemas.microsoft.com/office/drawing/2014/main" id="{66FDDBC1-55B6-4300-9202-3DDF9277F4AC}"/>
                </a:ext>
              </a:extLst>
            </p:cNvPr>
            <p:cNvSpPr>
              <a:spLocks noChangeArrowheads="1"/>
            </p:cNvSpPr>
            <p:nvPr/>
          </p:nvSpPr>
          <p:spPr bwMode="auto">
            <a:xfrm>
              <a:off x="787142" y="4707372"/>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5" name="Rectangle 2059">
              <a:extLst>
                <a:ext uri="{FF2B5EF4-FFF2-40B4-BE49-F238E27FC236}">
                  <a16:creationId xmlns:a16="http://schemas.microsoft.com/office/drawing/2014/main" id="{55ACD4F9-D1D3-4F88-8046-F4145BA44005}"/>
                </a:ext>
              </a:extLst>
            </p:cNvPr>
            <p:cNvSpPr>
              <a:spLocks noChangeArrowheads="1"/>
            </p:cNvSpPr>
            <p:nvPr/>
          </p:nvSpPr>
          <p:spPr bwMode="auto">
            <a:xfrm>
              <a:off x="816875"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6" name="Rectangle 2060">
              <a:extLst>
                <a:ext uri="{FF2B5EF4-FFF2-40B4-BE49-F238E27FC236}">
                  <a16:creationId xmlns:a16="http://schemas.microsoft.com/office/drawing/2014/main" id="{88353053-7A36-4EBA-A75E-6B12113B4EE7}"/>
                </a:ext>
              </a:extLst>
            </p:cNvPr>
            <p:cNvSpPr>
              <a:spLocks noChangeArrowheads="1"/>
            </p:cNvSpPr>
            <p:nvPr/>
          </p:nvSpPr>
          <p:spPr bwMode="auto">
            <a:xfrm>
              <a:off x="816875"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37" name="Rectangle 2061">
              <a:extLst>
                <a:ext uri="{FF2B5EF4-FFF2-40B4-BE49-F238E27FC236}">
                  <a16:creationId xmlns:a16="http://schemas.microsoft.com/office/drawing/2014/main" id="{5AC59D10-DBCC-4D64-A104-6B7A554AE468}"/>
                </a:ext>
              </a:extLst>
            </p:cNvPr>
            <p:cNvSpPr>
              <a:spLocks noChangeArrowheads="1"/>
            </p:cNvSpPr>
            <p:nvPr/>
          </p:nvSpPr>
          <p:spPr bwMode="auto">
            <a:xfrm>
              <a:off x="847410"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
        <p:nvSpPr>
          <p:cNvPr id="138" name="Freeform 5">
            <a:extLst>
              <a:ext uri="{FF2B5EF4-FFF2-40B4-BE49-F238E27FC236}">
                <a16:creationId xmlns:a16="http://schemas.microsoft.com/office/drawing/2014/main" id="{3D7DA007-ECF7-4D61-B834-0959753C5CE9}"/>
              </a:ext>
            </a:extLst>
          </p:cNvPr>
          <p:cNvSpPr>
            <a:spLocks noEditPoints="1"/>
          </p:cNvSpPr>
          <p:nvPr/>
        </p:nvSpPr>
        <p:spPr bwMode="auto">
          <a:xfrm>
            <a:off x="4511101" y="4899788"/>
            <a:ext cx="125339" cy="135051"/>
          </a:xfrm>
          <a:custGeom>
            <a:avLst/>
            <a:gdLst>
              <a:gd name="T0" fmla="*/ 63 w 205"/>
              <a:gd name="T1" fmla="*/ 198 h 207"/>
              <a:gd name="T2" fmla="*/ 7 w 205"/>
              <a:gd name="T3" fmla="*/ 144 h 207"/>
              <a:gd name="T4" fmla="*/ 7 w 205"/>
              <a:gd name="T5" fmla="*/ 63 h 207"/>
              <a:gd name="T6" fmla="*/ 63 w 205"/>
              <a:gd name="T7" fmla="*/ 9 h 207"/>
              <a:gd name="T8" fmla="*/ 142 w 205"/>
              <a:gd name="T9" fmla="*/ 9 h 207"/>
              <a:gd name="T10" fmla="*/ 198 w 205"/>
              <a:gd name="T11" fmla="*/ 63 h 207"/>
              <a:gd name="T12" fmla="*/ 198 w 205"/>
              <a:gd name="T13" fmla="*/ 144 h 207"/>
              <a:gd name="T14" fmla="*/ 142 w 205"/>
              <a:gd name="T15" fmla="*/ 198 h 207"/>
              <a:gd name="T16" fmla="*/ 35 w 205"/>
              <a:gd name="T17" fmla="*/ 146 h 207"/>
              <a:gd name="T18" fmla="*/ 74 w 205"/>
              <a:gd name="T19" fmla="*/ 179 h 207"/>
              <a:gd name="T20" fmla="*/ 65 w 205"/>
              <a:gd name="T21" fmla="*/ 146 h 207"/>
              <a:gd name="T22" fmla="*/ 23 w 205"/>
              <a:gd name="T23" fmla="*/ 104 h 207"/>
              <a:gd name="T24" fmla="*/ 25 w 205"/>
              <a:gd name="T25" fmla="*/ 123 h 207"/>
              <a:gd name="T26" fmla="*/ 62 w 205"/>
              <a:gd name="T27" fmla="*/ 114 h 207"/>
              <a:gd name="T28" fmla="*/ 62 w 205"/>
              <a:gd name="T29" fmla="*/ 95 h 207"/>
              <a:gd name="T30" fmla="*/ 25 w 205"/>
              <a:gd name="T31" fmla="*/ 84 h 207"/>
              <a:gd name="T32" fmla="*/ 104 w 205"/>
              <a:gd name="T33" fmla="*/ 25 h 207"/>
              <a:gd name="T34" fmla="*/ 93 w 205"/>
              <a:gd name="T35" fmla="*/ 42 h 207"/>
              <a:gd name="T36" fmla="*/ 88 w 205"/>
              <a:gd name="T37" fmla="*/ 62 h 207"/>
              <a:gd name="T38" fmla="*/ 114 w 205"/>
              <a:gd name="T39" fmla="*/ 53 h 207"/>
              <a:gd name="T40" fmla="*/ 107 w 205"/>
              <a:gd name="T41" fmla="*/ 34 h 207"/>
              <a:gd name="T42" fmla="*/ 84 w 205"/>
              <a:gd name="T43" fmla="*/ 84 h 207"/>
              <a:gd name="T44" fmla="*/ 84 w 205"/>
              <a:gd name="T45" fmla="*/ 104 h 207"/>
              <a:gd name="T46" fmla="*/ 84 w 205"/>
              <a:gd name="T47" fmla="*/ 123 h 207"/>
              <a:gd name="T48" fmla="*/ 121 w 205"/>
              <a:gd name="T49" fmla="*/ 114 h 207"/>
              <a:gd name="T50" fmla="*/ 121 w 205"/>
              <a:gd name="T51" fmla="*/ 95 h 207"/>
              <a:gd name="T52" fmla="*/ 84 w 205"/>
              <a:gd name="T53" fmla="*/ 84 h 207"/>
              <a:gd name="T54" fmla="*/ 180 w 205"/>
              <a:gd name="T55" fmla="*/ 84 h 207"/>
              <a:gd name="T56" fmla="*/ 144 w 205"/>
              <a:gd name="T57" fmla="*/ 95 h 207"/>
              <a:gd name="T58" fmla="*/ 144 w 205"/>
              <a:gd name="T59" fmla="*/ 114 h 207"/>
              <a:gd name="T60" fmla="*/ 180 w 205"/>
              <a:gd name="T61" fmla="*/ 123 h 207"/>
              <a:gd name="T62" fmla="*/ 182 w 205"/>
              <a:gd name="T63" fmla="*/ 104 h 207"/>
              <a:gd name="T64" fmla="*/ 107 w 205"/>
              <a:gd name="T65" fmla="*/ 174 h 207"/>
              <a:gd name="T66" fmla="*/ 114 w 205"/>
              <a:gd name="T67" fmla="*/ 154 h 207"/>
              <a:gd name="T68" fmla="*/ 88 w 205"/>
              <a:gd name="T69" fmla="*/ 146 h 207"/>
              <a:gd name="T70" fmla="*/ 93 w 205"/>
              <a:gd name="T71" fmla="*/ 165 h 207"/>
              <a:gd name="T72" fmla="*/ 104 w 205"/>
              <a:gd name="T73" fmla="*/ 182 h 207"/>
              <a:gd name="T74" fmla="*/ 154 w 205"/>
              <a:gd name="T75" fmla="*/ 167 h 207"/>
              <a:gd name="T76" fmla="*/ 140 w 205"/>
              <a:gd name="T77" fmla="*/ 146 h 207"/>
              <a:gd name="T78" fmla="*/ 132 w 205"/>
              <a:gd name="T79" fmla="*/ 179 h 207"/>
              <a:gd name="T80" fmla="*/ 154 w 205"/>
              <a:gd name="T81" fmla="*/ 42 h 207"/>
              <a:gd name="T82" fmla="*/ 137 w 205"/>
              <a:gd name="T83" fmla="*/ 44 h 207"/>
              <a:gd name="T84" fmla="*/ 172 w 205"/>
              <a:gd name="T85" fmla="*/ 62 h 207"/>
              <a:gd name="T86" fmla="*/ 51 w 205"/>
              <a:gd name="T87" fmla="*/ 42 h 207"/>
              <a:gd name="T88" fmla="*/ 65 w 205"/>
              <a:gd name="T89" fmla="*/ 62 h 207"/>
              <a:gd name="T90" fmla="*/ 74 w 205"/>
              <a:gd name="T91"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07">
                <a:moveTo>
                  <a:pt x="104" y="207"/>
                </a:moveTo>
                <a:cubicBezTo>
                  <a:pt x="88" y="207"/>
                  <a:pt x="76" y="203"/>
                  <a:pt x="63" y="198"/>
                </a:cubicBezTo>
                <a:cubicBezTo>
                  <a:pt x="49" y="193"/>
                  <a:pt x="39" y="186"/>
                  <a:pt x="30" y="177"/>
                </a:cubicBezTo>
                <a:cubicBezTo>
                  <a:pt x="21" y="167"/>
                  <a:pt x="13" y="156"/>
                  <a:pt x="7" y="144"/>
                </a:cubicBezTo>
                <a:cubicBezTo>
                  <a:pt x="2" y="132"/>
                  <a:pt x="0" y="118"/>
                  <a:pt x="0" y="104"/>
                </a:cubicBezTo>
                <a:cubicBezTo>
                  <a:pt x="0" y="90"/>
                  <a:pt x="2" y="76"/>
                  <a:pt x="7" y="63"/>
                </a:cubicBezTo>
                <a:cubicBezTo>
                  <a:pt x="13" y="51"/>
                  <a:pt x="21" y="41"/>
                  <a:pt x="30" y="30"/>
                </a:cubicBezTo>
                <a:cubicBezTo>
                  <a:pt x="39" y="21"/>
                  <a:pt x="49" y="14"/>
                  <a:pt x="63" y="9"/>
                </a:cubicBezTo>
                <a:cubicBezTo>
                  <a:pt x="76" y="4"/>
                  <a:pt x="88" y="0"/>
                  <a:pt x="104" y="0"/>
                </a:cubicBezTo>
                <a:cubicBezTo>
                  <a:pt x="118" y="0"/>
                  <a:pt x="130" y="4"/>
                  <a:pt x="142" y="9"/>
                </a:cubicBezTo>
                <a:cubicBezTo>
                  <a:pt x="156" y="14"/>
                  <a:pt x="166" y="21"/>
                  <a:pt x="175" y="30"/>
                </a:cubicBezTo>
                <a:cubicBezTo>
                  <a:pt x="184" y="41"/>
                  <a:pt x="193" y="51"/>
                  <a:pt x="198" y="63"/>
                </a:cubicBezTo>
                <a:cubicBezTo>
                  <a:pt x="203" y="76"/>
                  <a:pt x="205" y="90"/>
                  <a:pt x="205" y="104"/>
                </a:cubicBezTo>
                <a:cubicBezTo>
                  <a:pt x="205" y="118"/>
                  <a:pt x="203" y="132"/>
                  <a:pt x="198" y="144"/>
                </a:cubicBezTo>
                <a:cubicBezTo>
                  <a:pt x="193" y="156"/>
                  <a:pt x="184" y="167"/>
                  <a:pt x="175" y="177"/>
                </a:cubicBezTo>
                <a:cubicBezTo>
                  <a:pt x="166" y="186"/>
                  <a:pt x="156" y="193"/>
                  <a:pt x="142" y="198"/>
                </a:cubicBezTo>
                <a:cubicBezTo>
                  <a:pt x="130" y="203"/>
                  <a:pt x="118" y="207"/>
                  <a:pt x="104" y="207"/>
                </a:cubicBezTo>
                <a:close/>
                <a:moveTo>
                  <a:pt x="35" y="146"/>
                </a:moveTo>
                <a:cubicBezTo>
                  <a:pt x="39" y="154"/>
                  <a:pt x="46" y="160"/>
                  <a:pt x="51" y="167"/>
                </a:cubicBezTo>
                <a:cubicBezTo>
                  <a:pt x="58" y="172"/>
                  <a:pt x="67" y="175"/>
                  <a:pt x="74" y="179"/>
                </a:cubicBezTo>
                <a:cubicBezTo>
                  <a:pt x="72" y="174"/>
                  <a:pt x="70" y="168"/>
                  <a:pt x="69" y="163"/>
                </a:cubicBezTo>
                <a:cubicBezTo>
                  <a:pt x="67" y="158"/>
                  <a:pt x="67" y="153"/>
                  <a:pt x="65" y="146"/>
                </a:cubicBezTo>
                <a:cubicBezTo>
                  <a:pt x="35" y="146"/>
                  <a:pt x="35" y="146"/>
                  <a:pt x="35" y="146"/>
                </a:cubicBezTo>
                <a:close/>
                <a:moveTo>
                  <a:pt x="23" y="104"/>
                </a:moveTo>
                <a:cubicBezTo>
                  <a:pt x="23" y="107"/>
                  <a:pt x="23" y="111"/>
                  <a:pt x="23" y="114"/>
                </a:cubicBezTo>
                <a:cubicBezTo>
                  <a:pt x="23" y="118"/>
                  <a:pt x="25" y="119"/>
                  <a:pt x="25" y="123"/>
                </a:cubicBezTo>
                <a:cubicBezTo>
                  <a:pt x="62" y="123"/>
                  <a:pt x="62" y="123"/>
                  <a:pt x="62" y="123"/>
                </a:cubicBezTo>
                <a:cubicBezTo>
                  <a:pt x="62" y="119"/>
                  <a:pt x="62" y="116"/>
                  <a:pt x="62" y="114"/>
                </a:cubicBezTo>
                <a:cubicBezTo>
                  <a:pt x="62" y="111"/>
                  <a:pt x="62" y="107"/>
                  <a:pt x="62" y="104"/>
                </a:cubicBezTo>
                <a:cubicBezTo>
                  <a:pt x="62" y="100"/>
                  <a:pt x="62" y="97"/>
                  <a:pt x="62" y="95"/>
                </a:cubicBezTo>
                <a:cubicBezTo>
                  <a:pt x="62" y="91"/>
                  <a:pt x="62" y="88"/>
                  <a:pt x="62" y="84"/>
                </a:cubicBezTo>
                <a:cubicBezTo>
                  <a:pt x="25" y="84"/>
                  <a:pt x="25" y="84"/>
                  <a:pt x="25" y="84"/>
                </a:cubicBezTo>
                <a:cubicBezTo>
                  <a:pt x="23" y="91"/>
                  <a:pt x="23" y="97"/>
                  <a:pt x="23" y="104"/>
                </a:cubicBezTo>
                <a:close/>
                <a:moveTo>
                  <a:pt x="104" y="25"/>
                </a:moveTo>
                <a:cubicBezTo>
                  <a:pt x="100" y="27"/>
                  <a:pt x="98" y="30"/>
                  <a:pt x="98" y="34"/>
                </a:cubicBezTo>
                <a:cubicBezTo>
                  <a:pt x="97" y="35"/>
                  <a:pt x="95" y="39"/>
                  <a:pt x="93" y="42"/>
                </a:cubicBezTo>
                <a:cubicBezTo>
                  <a:pt x="93" y="46"/>
                  <a:pt x="91" y="49"/>
                  <a:pt x="91" y="53"/>
                </a:cubicBezTo>
                <a:cubicBezTo>
                  <a:pt x="90" y="56"/>
                  <a:pt x="90" y="58"/>
                  <a:pt x="88" y="62"/>
                </a:cubicBezTo>
                <a:cubicBezTo>
                  <a:pt x="118" y="62"/>
                  <a:pt x="118" y="62"/>
                  <a:pt x="118" y="62"/>
                </a:cubicBezTo>
                <a:cubicBezTo>
                  <a:pt x="116" y="58"/>
                  <a:pt x="116" y="56"/>
                  <a:pt x="114" y="53"/>
                </a:cubicBezTo>
                <a:cubicBezTo>
                  <a:pt x="114" y="49"/>
                  <a:pt x="112" y="46"/>
                  <a:pt x="112" y="42"/>
                </a:cubicBezTo>
                <a:cubicBezTo>
                  <a:pt x="111" y="39"/>
                  <a:pt x="109" y="35"/>
                  <a:pt x="107" y="34"/>
                </a:cubicBezTo>
                <a:cubicBezTo>
                  <a:pt x="105" y="30"/>
                  <a:pt x="105" y="27"/>
                  <a:pt x="104" y="25"/>
                </a:cubicBezTo>
                <a:close/>
                <a:moveTo>
                  <a:pt x="84" y="84"/>
                </a:moveTo>
                <a:cubicBezTo>
                  <a:pt x="84" y="88"/>
                  <a:pt x="84" y="91"/>
                  <a:pt x="84" y="95"/>
                </a:cubicBezTo>
                <a:cubicBezTo>
                  <a:pt x="84" y="97"/>
                  <a:pt x="84" y="100"/>
                  <a:pt x="84" y="104"/>
                </a:cubicBezTo>
                <a:cubicBezTo>
                  <a:pt x="84" y="107"/>
                  <a:pt x="84" y="111"/>
                  <a:pt x="84" y="114"/>
                </a:cubicBezTo>
                <a:cubicBezTo>
                  <a:pt x="84" y="116"/>
                  <a:pt x="84" y="119"/>
                  <a:pt x="84" y="123"/>
                </a:cubicBezTo>
                <a:cubicBezTo>
                  <a:pt x="119" y="123"/>
                  <a:pt x="119" y="123"/>
                  <a:pt x="119" y="123"/>
                </a:cubicBezTo>
                <a:cubicBezTo>
                  <a:pt x="121" y="119"/>
                  <a:pt x="121" y="116"/>
                  <a:pt x="121" y="114"/>
                </a:cubicBezTo>
                <a:cubicBezTo>
                  <a:pt x="121" y="111"/>
                  <a:pt x="121" y="107"/>
                  <a:pt x="121" y="104"/>
                </a:cubicBezTo>
                <a:cubicBezTo>
                  <a:pt x="121" y="100"/>
                  <a:pt x="121" y="97"/>
                  <a:pt x="121" y="95"/>
                </a:cubicBezTo>
                <a:cubicBezTo>
                  <a:pt x="121" y="91"/>
                  <a:pt x="121" y="88"/>
                  <a:pt x="121" y="84"/>
                </a:cubicBezTo>
                <a:cubicBezTo>
                  <a:pt x="84" y="84"/>
                  <a:pt x="84" y="84"/>
                  <a:pt x="84" y="84"/>
                </a:cubicBezTo>
                <a:close/>
                <a:moveTo>
                  <a:pt x="182" y="104"/>
                </a:moveTo>
                <a:cubicBezTo>
                  <a:pt x="182" y="97"/>
                  <a:pt x="182" y="91"/>
                  <a:pt x="180" y="84"/>
                </a:cubicBezTo>
                <a:cubicBezTo>
                  <a:pt x="144" y="84"/>
                  <a:pt x="144" y="84"/>
                  <a:pt x="144" y="84"/>
                </a:cubicBezTo>
                <a:cubicBezTo>
                  <a:pt x="144" y="88"/>
                  <a:pt x="144" y="91"/>
                  <a:pt x="144" y="95"/>
                </a:cubicBezTo>
                <a:cubicBezTo>
                  <a:pt x="144" y="97"/>
                  <a:pt x="144" y="100"/>
                  <a:pt x="144" y="104"/>
                </a:cubicBezTo>
                <a:cubicBezTo>
                  <a:pt x="144" y="107"/>
                  <a:pt x="144" y="111"/>
                  <a:pt x="144" y="114"/>
                </a:cubicBezTo>
                <a:cubicBezTo>
                  <a:pt x="144" y="116"/>
                  <a:pt x="144" y="119"/>
                  <a:pt x="144" y="123"/>
                </a:cubicBezTo>
                <a:cubicBezTo>
                  <a:pt x="180" y="123"/>
                  <a:pt x="180" y="123"/>
                  <a:pt x="180" y="123"/>
                </a:cubicBezTo>
                <a:cubicBezTo>
                  <a:pt x="180" y="119"/>
                  <a:pt x="182" y="118"/>
                  <a:pt x="182" y="114"/>
                </a:cubicBezTo>
                <a:cubicBezTo>
                  <a:pt x="182" y="111"/>
                  <a:pt x="182" y="107"/>
                  <a:pt x="182" y="104"/>
                </a:cubicBezTo>
                <a:close/>
                <a:moveTo>
                  <a:pt x="104" y="182"/>
                </a:moveTo>
                <a:cubicBezTo>
                  <a:pt x="105" y="181"/>
                  <a:pt x="105" y="177"/>
                  <a:pt x="107" y="174"/>
                </a:cubicBezTo>
                <a:cubicBezTo>
                  <a:pt x="109" y="172"/>
                  <a:pt x="111" y="168"/>
                  <a:pt x="112" y="165"/>
                </a:cubicBezTo>
                <a:cubicBezTo>
                  <a:pt x="112" y="161"/>
                  <a:pt x="114" y="158"/>
                  <a:pt x="114" y="154"/>
                </a:cubicBezTo>
                <a:cubicBezTo>
                  <a:pt x="116" y="153"/>
                  <a:pt x="116" y="149"/>
                  <a:pt x="118" y="146"/>
                </a:cubicBezTo>
                <a:cubicBezTo>
                  <a:pt x="88" y="146"/>
                  <a:pt x="88" y="146"/>
                  <a:pt x="88" y="146"/>
                </a:cubicBezTo>
                <a:cubicBezTo>
                  <a:pt x="90" y="149"/>
                  <a:pt x="90" y="153"/>
                  <a:pt x="91" y="156"/>
                </a:cubicBezTo>
                <a:cubicBezTo>
                  <a:pt x="91" y="158"/>
                  <a:pt x="93" y="161"/>
                  <a:pt x="93" y="165"/>
                </a:cubicBezTo>
                <a:cubicBezTo>
                  <a:pt x="95" y="168"/>
                  <a:pt x="97" y="172"/>
                  <a:pt x="98" y="174"/>
                </a:cubicBezTo>
                <a:cubicBezTo>
                  <a:pt x="100" y="177"/>
                  <a:pt x="100" y="181"/>
                  <a:pt x="104" y="182"/>
                </a:cubicBezTo>
                <a:close/>
                <a:moveTo>
                  <a:pt x="132" y="179"/>
                </a:moveTo>
                <a:cubicBezTo>
                  <a:pt x="139" y="175"/>
                  <a:pt x="147" y="172"/>
                  <a:pt x="154" y="167"/>
                </a:cubicBezTo>
                <a:cubicBezTo>
                  <a:pt x="159" y="160"/>
                  <a:pt x="166" y="154"/>
                  <a:pt x="170" y="146"/>
                </a:cubicBezTo>
                <a:cubicBezTo>
                  <a:pt x="140" y="146"/>
                  <a:pt x="140" y="146"/>
                  <a:pt x="140" y="146"/>
                </a:cubicBezTo>
                <a:cubicBezTo>
                  <a:pt x="139" y="153"/>
                  <a:pt x="139" y="158"/>
                  <a:pt x="137" y="163"/>
                </a:cubicBezTo>
                <a:cubicBezTo>
                  <a:pt x="135" y="168"/>
                  <a:pt x="133" y="174"/>
                  <a:pt x="132" y="179"/>
                </a:cubicBezTo>
                <a:close/>
                <a:moveTo>
                  <a:pt x="172" y="62"/>
                </a:moveTo>
                <a:cubicBezTo>
                  <a:pt x="166" y="55"/>
                  <a:pt x="161" y="48"/>
                  <a:pt x="154" y="42"/>
                </a:cubicBezTo>
                <a:cubicBezTo>
                  <a:pt x="147" y="35"/>
                  <a:pt x="139" y="32"/>
                  <a:pt x="132" y="28"/>
                </a:cubicBezTo>
                <a:cubicBezTo>
                  <a:pt x="133" y="34"/>
                  <a:pt x="135" y="39"/>
                  <a:pt x="137" y="44"/>
                </a:cubicBezTo>
                <a:cubicBezTo>
                  <a:pt x="139" y="49"/>
                  <a:pt x="139" y="56"/>
                  <a:pt x="140" y="62"/>
                </a:cubicBezTo>
                <a:cubicBezTo>
                  <a:pt x="172" y="62"/>
                  <a:pt x="172" y="62"/>
                  <a:pt x="172" y="62"/>
                </a:cubicBezTo>
                <a:close/>
                <a:moveTo>
                  <a:pt x="74" y="28"/>
                </a:moveTo>
                <a:cubicBezTo>
                  <a:pt x="67" y="32"/>
                  <a:pt x="58" y="35"/>
                  <a:pt x="51" y="42"/>
                </a:cubicBezTo>
                <a:cubicBezTo>
                  <a:pt x="46" y="48"/>
                  <a:pt x="39" y="55"/>
                  <a:pt x="35" y="62"/>
                </a:cubicBezTo>
                <a:cubicBezTo>
                  <a:pt x="65" y="62"/>
                  <a:pt x="65" y="62"/>
                  <a:pt x="65" y="62"/>
                </a:cubicBezTo>
                <a:cubicBezTo>
                  <a:pt x="67" y="56"/>
                  <a:pt x="67" y="49"/>
                  <a:pt x="69" y="44"/>
                </a:cubicBezTo>
                <a:cubicBezTo>
                  <a:pt x="70" y="39"/>
                  <a:pt x="72" y="34"/>
                  <a:pt x="74" y="28"/>
                </a:cubicBezTo>
                <a:close/>
              </a:path>
            </a:pathLst>
          </a:custGeom>
          <a:solidFill>
            <a:schemeClr val="bg1"/>
          </a:solid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cxnSp>
        <p:nvCxnSpPr>
          <p:cNvPr id="139" name="Straight Connector 138">
            <a:extLst>
              <a:ext uri="{FF2B5EF4-FFF2-40B4-BE49-F238E27FC236}">
                <a16:creationId xmlns:a16="http://schemas.microsoft.com/office/drawing/2014/main" id="{C61436E5-BD6F-433D-A050-10517E151A3F}"/>
              </a:ext>
            </a:extLst>
          </p:cNvPr>
          <p:cNvCxnSpPr/>
          <p:nvPr/>
        </p:nvCxnSpPr>
        <p:spPr>
          <a:xfrm>
            <a:off x="4321811" y="5520309"/>
            <a:ext cx="1683946" cy="0"/>
          </a:xfrm>
          <a:prstGeom prst="line">
            <a:avLst/>
          </a:prstGeom>
          <a:ln>
            <a:solidFill>
              <a:srgbClr val="A6A6A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C89661D1-4851-4A64-B5A1-8BAF4FCADABE}"/>
              </a:ext>
            </a:extLst>
          </p:cNvPr>
          <p:cNvSpPr/>
          <p:nvPr/>
        </p:nvSpPr>
        <p:spPr bwMode="auto">
          <a:xfrm>
            <a:off x="1423947" y="4757438"/>
            <a:ext cx="1942724" cy="15116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92"/>
            <a:endParaRPr lang="LID4096" sz="1200" err="1">
              <a:solidFill>
                <a:srgbClr val="FFFFFF"/>
              </a:solidFill>
              <a:latin typeface="Segoe UI"/>
            </a:endParaRPr>
          </a:p>
        </p:txBody>
      </p:sp>
      <p:pic>
        <p:nvPicPr>
          <p:cNvPr id="141" name="Graphic 140" descr="Single gear">
            <a:extLst>
              <a:ext uri="{FF2B5EF4-FFF2-40B4-BE49-F238E27FC236}">
                <a16:creationId xmlns:a16="http://schemas.microsoft.com/office/drawing/2014/main" id="{61C26C81-0DEB-456F-BBB2-973CC7B8D8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0680" y="5878632"/>
            <a:ext cx="310012" cy="310012"/>
          </a:xfrm>
          <a:prstGeom prst="rect">
            <a:avLst/>
          </a:prstGeom>
        </p:spPr>
      </p:pic>
      <p:sp>
        <p:nvSpPr>
          <p:cNvPr id="142" name="TextBox 141">
            <a:extLst>
              <a:ext uri="{FF2B5EF4-FFF2-40B4-BE49-F238E27FC236}">
                <a16:creationId xmlns:a16="http://schemas.microsoft.com/office/drawing/2014/main" id="{2C9F1602-1DEA-432E-B266-9AEB51AB4AC1}"/>
              </a:ext>
            </a:extLst>
          </p:cNvPr>
          <p:cNvSpPr txBox="1"/>
          <p:nvPr/>
        </p:nvSpPr>
        <p:spPr>
          <a:xfrm>
            <a:off x="1918707" y="5949351"/>
            <a:ext cx="1138966" cy="166199"/>
          </a:xfrm>
          <a:prstGeom prst="rect">
            <a:avLst/>
          </a:prstGeom>
          <a:noFill/>
        </p:spPr>
        <p:txBody>
          <a:bodyPr wrap="none" lIns="0" tIns="0" rIns="0" bIns="0" rtlCol="0">
            <a:spAutoFit/>
          </a:bodyPr>
          <a:lstStyle/>
          <a:p>
            <a:pPr>
              <a:lnSpc>
                <a:spcPct val="90000"/>
              </a:lnSpc>
              <a:spcAft>
                <a:spcPts val="600"/>
              </a:spcAft>
            </a:pPr>
            <a:r>
              <a:rPr lang="en-US" sz="1200" dirty="0"/>
              <a:t>My private app 1</a:t>
            </a:r>
            <a:endParaRPr lang="LID4096" sz="1200" dirty="0"/>
          </a:p>
        </p:txBody>
      </p:sp>
      <p:sp>
        <p:nvSpPr>
          <p:cNvPr id="143" name="TextBox 142">
            <a:extLst>
              <a:ext uri="{FF2B5EF4-FFF2-40B4-BE49-F238E27FC236}">
                <a16:creationId xmlns:a16="http://schemas.microsoft.com/office/drawing/2014/main" id="{CD0B5714-8D6A-4802-9C16-B7909E5A9F50}"/>
              </a:ext>
            </a:extLst>
          </p:cNvPr>
          <p:cNvSpPr txBox="1"/>
          <p:nvPr/>
        </p:nvSpPr>
        <p:spPr>
          <a:xfrm>
            <a:off x="1918707" y="5285172"/>
            <a:ext cx="636777"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737373"/>
                </a:solidFill>
              </a:rPr>
              <a:t>Site Apps</a:t>
            </a:r>
            <a:endParaRPr lang="LID4096" sz="1200" dirty="0">
              <a:solidFill>
                <a:srgbClr val="737373"/>
              </a:solidFill>
            </a:endParaRPr>
          </a:p>
        </p:txBody>
      </p:sp>
      <p:sp>
        <p:nvSpPr>
          <p:cNvPr id="144" name="Rectangle 143">
            <a:extLst>
              <a:ext uri="{FF2B5EF4-FFF2-40B4-BE49-F238E27FC236}">
                <a16:creationId xmlns:a16="http://schemas.microsoft.com/office/drawing/2014/main" id="{5E0BACC2-67B4-49F7-8E53-95CE9A94FD8F}"/>
              </a:ext>
            </a:extLst>
          </p:cNvPr>
          <p:cNvSpPr/>
          <p:nvPr/>
        </p:nvSpPr>
        <p:spPr bwMode="auto">
          <a:xfrm>
            <a:off x="1423947" y="4756775"/>
            <a:ext cx="1945111" cy="320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5" name="TextBox 144">
            <a:extLst>
              <a:ext uri="{FF2B5EF4-FFF2-40B4-BE49-F238E27FC236}">
                <a16:creationId xmlns:a16="http://schemas.microsoft.com/office/drawing/2014/main" id="{9D31BB1B-0741-45E3-BA2F-84D9DB61534F}"/>
              </a:ext>
            </a:extLst>
          </p:cNvPr>
          <p:cNvSpPr txBox="1"/>
          <p:nvPr/>
        </p:nvSpPr>
        <p:spPr>
          <a:xfrm>
            <a:off x="1933100" y="4844823"/>
            <a:ext cx="1280160"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Site A</a:t>
            </a:r>
            <a:endParaRPr lang="LID4096" sz="1200" dirty="0">
              <a:solidFill>
                <a:schemeClr val="bg1"/>
              </a:solidFill>
            </a:endParaRPr>
          </a:p>
        </p:txBody>
      </p:sp>
      <p:pic>
        <p:nvPicPr>
          <p:cNvPr id="146" name="Graphic 145" descr="Filing Box Archive">
            <a:extLst>
              <a:ext uri="{FF2B5EF4-FFF2-40B4-BE49-F238E27FC236}">
                <a16:creationId xmlns:a16="http://schemas.microsoft.com/office/drawing/2014/main" id="{C99DC3E8-778F-435B-90EA-3E2AF2C007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8864" y="5210585"/>
            <a:ext cx="274320" cy="274320"/>
          </a:xfrm>
          <a:prstGeom prst="rect">
            <a:avLst/>
          </a:prstGeom>
        </p:spPr>
      </p:pic>
      <p:cxnSp>
        <p:nvCxnSpPr>
          <p:cNvPr id="147" name="Straight Connector 146">
            <a:extLst>
              <a:ext uri="{FF2B5EF4-FFF2-40B4-BE49-F238E27FC236}">
                <a16:creationId xmlns:a16="http://schemas.microsoft.com/office/drawing/2014/main" id="{E0295E26-40D8-4C5F-B90E-4B3A0C0FE171}"/>
              </a:ext>
            </a:extLst>
          </p:cNvPr>
          <p:cNvCxnSpPr/>
          <p:nvPr/>
        </p:nvCxnSpPr>
        <p:spPr>
          <a:xfrm>
            <a:off x="1565031" y="5520309"/>
            <a:ext cx="1683946" cy="0"/>
          </a:xfrm>
          <a:prstGeom prst="line">
            <a:avLst/>
          </a:prstGeom>
          <a:ln>
            <a:solidFill>
              <a:srgbClr val="A6A6A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2B4E2E6F-A541-4B57-B292-60AB9D267649}"/>
              </a:ext>
            </a:extLst>
          </p:cNvPr>
          <p:cNvSpPr txBox="1"/>
          <p:nvPr/>
        </p:nvSpPr>
        <p:spPr>
          <a:xfrm>
            <a:off x="7432267" y="5285172"/>
            <a:ext cx="1135311"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737373"/>
                </a:solidFill>
              </a:rPr>
              <a:t>Site App Catalog</a:t>
            </a:r>
            <a:endParaRPr lang="LID4096" sz="1200" dirty="0">
              <a:solidFill>
                <a:srgbClr val="737373"/>
              </a:solidFill>
            </a:endParaRPr>
          </a:p>
        </p:txBody>
      </p:sp>
      <p:sp>
        <p:nvSpPr>
          <p:cNvPr id="149" name="Rectangle 148">
            <a:extLst>
              <a:ext uri="{FF2B5EF4-FFF2-40B4-BE49-F238E27FC236}">
                <a16:creationId xmlns:a16="http://schemas.microsoft.com/office/drawing/2014/main" id="{E3B3340D-FE8E-4810-AB3A-DD1DB382FE6B}"/>
              </a:ext>
            </a:extLst>
          </p:cNvPr>
          <p:cNvSpPr/>
          <p:nvPr/>
        </p:nvSpPr>
        <p:spPr bwMode="auto">
          <a:xfrm>
            <a:off x="6937507" y="4756775"/>
            <a:ext cx="3830545" cy="3200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A0FCA601-6B95-4FF3-8660-F4B702226220}"/>
              </a:ext>
            </a:extLst>
          </p:cNvPr>
          <p:cNvSpPr txBox="1"/>
          <p:nvPr/>
        </p:nvSpPr>
        <p:spPr>
          <a:xfrm>
            <a:off x="7446660" y="4844823"/>
            <a:ext cx="1280160"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Site A</a:t>
            </a:r>
            <a:endParaRPr lang="LID4096" sz="1200" dirty="0">
              <a:solidFill>
                <a:schemeClr val="bg1"/>
              </a:solidFill>
            </a:endParaRPr>
          </a:p>
        </p:txBody>
      </p:sp>
      <p:pic>
        <p:nvPicPr>
          <p:cNvPr id="151" name="Graphic 150" descr="Filing Box Archive">
            <a:extLst>
              <a:ext uri="{FF2B5EF4-FFF2-40B4-BE49-F238E27FC236}">
                <a16:creationId xmlns:a16="http://schemas.microsoft.com/office/drawing/2014/main" id="{56CAE0CE-A97C-440F-873F-14FE4EEEDD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2424" y="5210585"/>
            <a:ext cx="274320" cy="274320"/>
          </a:xfrm>
          <a:prstGeom prst="rect">
            <a:avLst/>
          </a:prstGeom>
        </p:spPr>
      </p:pic>
      <p:cxnSp>
        <p:nvCxnSpPr>
          <p:cNvPr id="152" name="Straight Connector 151">
            <a:extLst>
              <a:ext uri="{FF2B5EF4-FFF2-40B4-BE49-F238E27FC236}">
                <a16:creationId xmlns:a16="http://schemas.microsoft.com/office/drawing/2014/main" id="{4B48505D-D702-4937-8EBA-44587C66C49D}"/>
              </a:ext>
            </a:extLst>
          </p:cNvPr>
          <p:cNvCxnSpPr/>
          <p:nvPr/>
        </p:nvCxnSpPr>
        <p:spPr>
          <a:xfrm>
            <a:off x="7078591" y="5520309"/>
            <a:ext cx="1683946" cy="0"/>
          </a:xfrm>
          <a:prstGeom prst="line">
            <a:avLst/>
          </a:prstGeom>
          <a:ln>
            <a:solidFill>
              <a:srgbClr val="A6A6A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3" name="Graphic 152" descr="Single gear">
            <a:extLst>
              <a:ext uri="{FF2B5EF4-FFF2-40B4-BE49-F238E27FC236}">
                <a16:creationId xmlns:a16="http://schemas.microsoft.com/office/drawing/2014/main" id="{C15317E1-DE18-482F-9732-2194D23057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35466" y="5579554"/>
            <a:ext cx="310012" cy="310012"/>
          </a:xfrm>
          <a:prstGeom prst="rect">
            <a:avLst/>
          </a:prstGeom>
        </p:spPr>
      </p:pic>
      <p:sp>
        <p:nvSpPr>
          <p:cNvPr id="154" name="TextBox 153">
            <a:extLst>
              <a:ext uri="{FF2B5EF4-FFF2-40B4-BE49-F238E27FC236}">
                <a16:creationId xmlns:a16="http://schemas.microsoft.com/office/drawing/2014/main" id="{9AC3FB5E-C3C9-4F53-A9D3-7AFF65B8AD55}"/>
              </a:ext>
            </a:extLst>
          </p:cNvPr>
          <p:cNvSpPr txBox="1"/>
          <p:nvPr/>
        </p:nvSpPr>
        <p:spPr>
          <a:xfrm>
            <a:off x="9263493" y="5650273"/>
            <a:ext cx="1138966" cy="166199"/>
          </a:xfrm>
          <a:prstGeom prst="rect">
            <a:avLst/>
          </a:prstGeom>
          <a:noFill/>
        </p:spPr>
        <p:txBody>
          <a:bodyPr wrap="none" lIns="0" tIns="0" rIns="0" bIns="0" rtlCol="0">
            <a:spAutoFit/>
          </a:bodyPr>
          <a:lstStyle/>
          <a:p>
            <a:pPr>
              <a:lnSpc>
                <a:spcPct val="90000"/>
              </a:lnSpc>
              <a:spcAft>
                <a:spcPts val="600"/>
              </a:spcAft>
            </a:pPr>
            <a:r>
              <a:rPr lang="en-US" sz="1200" dirty="0"/>
              <a:t>My private app 1</a:t>
            </a:r>
            <a:endParaRPr lang="LID4096" sz="1200" dirty="0"/>
          </a:p>
        </p:txBody>
      </p:sp>
      <p:sp>
        <p:nvSpPr>
          <p:cNvPr id="155" name="TextBox 154">
            <a:extLst>
              <a:ext uri="{FF2B5EF4-FFF2-40B4-BE49-F238E27FC236}">
                <a16:creationId xmlns:a16="http://schemas.microsoft.com/office/drawing/2014/main" id="{B05C59D7-09CF-4951-802B-AAAE15183B1A}"/>
              </a:ext>
            </a:extLst>
          </p:cNvPr>
          <p:cNvSpPr txBox="1"/>
          <p:nvPr/>
        </p:nvSpPr>
        <p:spPr>
          <a:xfrm>
            <a:off x="9263493" y="5285172"/>
            <a:ext cx="636777"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737373"/>
                </a:solidFill>
              </a:rPr>
              <a:t>Site Apps</a:t>
            </a:r>
            <a:endParaRPr lang="LID4096" sz="1200" dirty="0">
              <a:solidFill>
                <a:srgbClr val="737373"/>
              </a:solidFill>
            </a:endParaRPr>
          </a:p>
        </p:txBody>
      </p:sp>
      <p:pic>
        <p:nvPicPr>
          <p:cNvPr id="156" name="Graphic 155" descr="Filing Box Archive">
            <a:extLst>
              <a:ext uri="{FF2B5EF4-FFF2-40B4-BE49-F238E27FC236}">
                <a16:creationId xmlns:a16="http://schemas.microsoft.com/office/drawing/2014/main" id="{1CD0076A-BA7D-4F2E-84FD-C3B12723DD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3650" y="5210585"/>
            <a:ext cx="274320" cy="274320"/>
          </a:xfrm>
          <a:prstGeom prst="rect">
            <a:avLst/>
          </a:prstGeom>
        </p:spPr>
      </p:pic>
      <p:cxnSp>
        <p:nvCxnSpPr>
          <p:cNvPr id="157" name="Straight Connector 156">
            <a:extLst>
              <a:ext uri="{FF2B5EF4-FFF2-40B4-BE49-F238E27FC236}">
                <a16:creationId xmlns:a16="http://schemas.microsoft.com/office/drawing/2014/main" id="{724D1C65-FBE7-4903-A706-0A853E52F67F}"/>
              </a:ext>
            </a:extLst>
          </p:cNvPr>
          <p:cNvCxnSpPr/>
          <p:nvPr/>
        </p:nvCxnSpPr>
        <p:spPr>
          <a:xfrm>
            <a:off x="8909817" y="5520309"/>
            <a:ext cx="1683946" cy="0"/>
          </a:xfrm>
          <a:prstGeom prst="line">
            <a:avLst/>
          </a:prstGeom>
          <a:ln>
            <a:solidFill>
              <a:srgbClr val="A6A6A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B2F3D441-D163-49AB-8271-EF49D5B3ED4A}"/>
              </a:ext>
            </a:extLst>
          </p:cNvPr>
          <p:cNvSpPr/>
          <p:nvPr/>
        </p:nvSpPr>
        <p:spPr bwMode="auto">
          <a:xfrm>
            <a:off x="4485890" y="1844675"/>
            <a:ext cx="3208909" cy="9144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92"/>
            <a:endParaRPr lang="LID4096" sz="1200" err="1">
              <a:solidFill>
                <a:srgbClr val="FFFFFF"/>
              </a:solidFill>
              <a:latin typeface="Segoe UI"/>
            </a:endParaRPr>
          </a:p>
        </p:txBody>
      </p:sp>
      <p:sp>
        <p:nvSpPr>
          <p:cNvPr id="159" name="Rectangle 158">
            <a:extLst>
              <a:ext uri="{FF2B5EF4-FFF2-40B4-BE49-F238E27FC236}">
                <a16:creationId xmlns:a16="http://schemas.microsoft.com/office/drawing/2014/main" id="{00B48AF9-0C7F-407A-ABB5-7E33CECA4D57}"/>
              </a:ext>
            </a:extLst>
          </p:cNvPr>
          <p:cNvSpPr/>
          <p:nvPr/>
        </p:nvSpPr>
        <p:spPr bwMode="auto">
          <a:xfrm>
            <a:off x="4485890" y="1846196"/>
            <a:ext cx="3208910" cy="320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0" name="TextBox 159">
            <a:extLst>
              <a:ext uri="{FF2B5EF4-FFF2-40B4-BE49-F238E27FC236}">
                <a16:creationId xmlns:a16="http://schemas.microsoft.com/office/drawing/2014/main" id="{332235C4-7018-4003-BEB8-6277BC02EEB4}"/>
              </a:ext>
            </a:extLst>
          </p:cNvPr>
          <p:cNvSpPr txBox="1"/>
          <p:nvPr/>
        </p:nvSpPr>
        <p:spPr>
          <a:xfrm>
            <a:off x="4967882" y="1934244"/>
            <a:ext cx="2726917"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AppSource/SharePoint Store (public)</a:t>
            </a:r>
            <a:endParaRPr lang="LID4096" sz="1200" dirty="0">
              <a:solidFill>
                <a:schemeClr val="bg1"/>
              </a:solidFill>
            </a:endParaRPr>
          </a:p>
        </p:txBody>
      </p:sp>
      <p:pic>
        <p:nvPicPr>
          <p:cNvPr id="161" name="Graphic 160" descr="Shopping cart">
            <a:extLst>
              <a:ext uri="{FF2B5EF4-FFF2-40B4-BE49-F238E27FC236}">
                <a16:creationId xmlns:a16="http://schemas.microsoft.com/office/drawing/2014/main" id="{AE643FC4-2912-457E-A782-1387F2AE56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40933" y="1867848"/>
            <a:ext cx="285626" cy="285626"/>
          </a:xfrm>
          <a:prstGeom prst="rect">
            <a:avLst/>
          </a:prstGeom>
        </p:spPr>
      </p:pic>
      <p:sp>
        <p:nvSpPr>
          <p:cNvPr id="162" name="Rectangle 161">
            <a:extLst>
              <a:ext uri="{FF2B5EF4-FFF2-40B4-BE49-F238E27FC236}">
                <a16:creationId xmlns:a16="http://schemas.microsoft.com/office/drawing/2014/main" id="{16399B82-5BBF-420D-AFF7-0A4C871CF5C8}"/>
              </a:ext>
            </a:extLst>
          </p:cNvPr>
          <p:cNvSpPr/>
          <p:nvPr/>
        </p:nvSpPr>
        <p:spPr bwMode="auto">
          <a:xfrm>
            <a:off x="3388964" y="3232284"/>
            <a:ext cx="5424536" cy="911749"/>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92"/>
            <a:endParaRPr lang="LID4096" sz="1200" dirty="0">
              <a:solidFill>
                <a:srgbClr val="FFFFFF"/>
              </a:solidFill>
              <a:latin typeface="Segoe UI"/>
            </a:endParaRPr>
          </a:p>
        </p:txBody>
      </p:sp>
      <p:sp>
        <p:nvSpPr>
          <p:cNvPr id="163" name="Rectangle 162">
            <a:extLst>
              <a:ext uri="{FF2B5EF4-FFF2-40B4-BE49-F238E27FC236}">
                <a16:creationId xmlns:a16="http://schemas.microsoft.com/office/drawing/2014/main" id="{D685DAAC-8B40-4EC6-B2E9-44AC9A92FDF6}"/>
              </a:ext>
            </a:extLst>
          </p:cNvPr>
          <p:cNvSpPr/>
          <p:nvPr/>
        </p:nvSpPr>
        <p:spPr bwMode="auto">
          <a:xfrm>
            <a:off x="3388964" y="3230896"/>
            <a:ext cx="5424535" cy="32004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4" name="TextBox 163">
            <a:extLst>
              <a:ext uri="{FF2B5EF4-FFF2-40B4-BE49-F238E27FC236}">
                <a16:creationId xmlns:a16="http://schemas.microsoft.com/office/drawing/2014/main" id="{94C97F01-5CF4-4B40-BE52-2F02A8D3EC5A}"/>
              </a:ext>
            </a:extLst>
          </p:cNvPr>
          <p:cNvSpPr txBox="1"/>
          <p:nvPr/>
        </p:nvSpPr>
        <p:spPr>
          <a:xfrm>
            <a:off x="3901780" y="3318944"/>
            <a:ext cx="2011680"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Tenant App Catalog (private)</a:t>
            </a:r>
            <a:endParaRPr lang="LID4096" sz="1200" dirty="0">
              <a:solidFill>
                <a:schemeClr val="bg1"/>
              </a:solidFill>
            </a:endParaRPr>
          </a:p>
        </p:txBody>
      </p:sp>
      <p:pic>
        <p:nvPicPr>
          <p:cNvPr id="165" name="Graphic 164" descr="Filing Box Archive">
            <a:extLst>
              <a:ext uri="{FF2B5EF4-FFF2-40B4-BE49-F238E27FC236}">
                <a16:creationId xmlns:a16="http://schemas.microsoft.com/office/drawing/2014/main" id="{928E1780-C972-43F6-A896-AAFB06C72E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63882" y="3262365"/>
            <a:ext cx="274320" cy="274320"/>
          </a:xfrm>
          <a:prstGeom prst="rect">
            <a:avLst/>
          </a:prstGeom>
        </p:spPr>
      </p:pic>
      <p:pic>
        <p:nvPicPr>
          <p:cNvPr id="166" name="Graphic 165" descr="Single gear">
            <a:extLst>
              <a:ext uri="{FF2B5EF4-FFF2-40B4-BE49-F238E27FC236}">
                <a16:creationId xmlns:a16="http://schemas.microsoft.com/office/drawing/2014/main" id="{B122F56A-E816-45A1-9EF8-88CAF15B7B5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30041" y="3682799"/>
            <a:ext cx="310012" cy="310012"/>
          </a:xfrm>
          <a:prstGeom prst="rect">
            <a:avLst/>
          </a:prstGeom>
        </p:spPr>
      </p:pic>
      <p:sp>
        <p:nvSpPr>
          <p:cNvPr id="167" name="TextBox 166">
            <a:extLst>
              <a:ext uri="{FF2B5EF4-FFF2-40B4-BE49-F238E27FC236}">
                <a16:creationId xmlns:a16="http://schemas.microsoft.com/office/drawing/2014/main" id="{C80BB19D-5A77-4770-AF20-5DF224FD97EB}"/>
              </a:ext>
            </a:extLst>
          </p:cNvPr>
          <p:cNvSpPr txBox="1"/>
          <p:nvPr/>
        </p:nvSpPr>
        <p:spPr>
          <a:xfrm>
            <a:off x="7458068" y="3753518"/>
            <a:ext cx="1138966"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505050"/>
                </a:solidFill>
              </a:rPr>
              <a:t>My private app 2</a:t>
            </a:r>
            <a:endParaRPr lang="LID4096" sz="1200" dirty="0">
              <a:solidFill>
                <a:srgbClr val="505050"/>
              </a:solidFill>
            </a:endParaRPr>
          </a:p>
        </p:txBody>
      </p:sp>
      <p:pic>
        <p:nvPicPr>
          <p:cNvPr id="168" name="Graphic 167" descr="Single gear">
            <a:extLst>
              <a:ext uri="{FF2B5EF4-FFF2-40B4-BE49-F238E27FC236}">
                <a16:creationId xmlns:a16="http://schemas.microsoft.com/office/drawing/2014/main" id="{C95E7B11-D4DD-4A54-8C74-94C56E6D11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47460" y="5878632"/>
            <a:ext cx="310012" cy="310012"/>
          </a:xfrm>
          <a:prstGeom prst="rect">
            <a:avLst/>
          </a:prstGeom>
        </p:spPr>
      </p:pic>
      <p:sp>
        <p:nvSpPr>
          <p:cNvPr id="169" name="TextBox 168">
            <a:extLst>
              <a:ext uri="{FF2B5EF4-FFF2-40B4-BE49-F238E27FC236}">
                <a16:creationId xmlns:a16="http://schemas.microsoft.com/office/drawing/2014/main" id="{85062174-883F-4ABB-970F-F3BCFE5CFF6A}"/>
              </a:ext>
            </a:extLst>
          </p:cNvPr>
          <p:cNvSpPr txBox="1"/>
          <p:nvPr/>
        </p:nvSpPr>
        <p:spPr>
          <a:xfrm>
            <a:off x="4675487" y="5949351"/>
            <a:ext cx="1138966"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505050"/>
                </a:solidFill>
              </a:rPr>
              <a:t>My private app 2</a:t>
            </a:r>
            <a:endParaRPr lang="LID4096" sz="1200" dirty="0">
              <a:solidFill>
                <a:srgbClr val="505050"/>
              </a:solidFill>
            </a:endParaRPr>
          </a:p>
        </p:txBody>
      </p:sp>
      <p:grpSp>
        <p:nvGrpSpPr>
          <p:cNvPr id="170" name="Group 169">
            <a:extLst>
              <a:ext uri="{FF2B5EF4-FFF2-40B4-BE49-F238E27FC236}">
                <a16:creationId xmlns:a16="http://schemas.microsoft.com/office/drawing/2014/main" id="{A3AEC543-CAAE-4502-B917-783B0F27C485}"/>
              </a:ext>
            </a:extLst>
          </p:cNvPr>
          <p:cNvGrpSpPr/>
          <p:nvPr/>
        </p:nvGrpSpPr>
        <p:grpSpPr>
          <a:xfrm>
            <a:off x="5153285" y="4050980"/>
            <a:ext cx="2866738" cy="705798"/>
            <a:chOff x="5153285" y="3513174"/>
            <a:chExt cx="2866738" cy="765157"/>
          </a:xfrm>
        </p:grpSpPr>
        <p:sp>
          <p:nvSpPr>
            <p:cNvPr id="171" name="Oval 170">
              <a:extLst>
                <a:ext uri="{FF2B5EF4-FFF2-40B4-BE49-F238E27FC236}">
                  <a16:creationId xmlns:a16="http://schemas.microsoft.com/office/drawing/2014/main" id="{08C92292-21DD-4E2D-B016-EEBC108FD884}"/>
                </a:ext>
              </a:extLst>
            </p:cNvPr>
            <p:cNvSpPr/>
            <p:nvPr/>
          </p:nvSpPr>
          <p:spPr bwMode="auto">
            <a:xfrm>
              <a:off x="7879484" y="3513174"/>
              <a:ext cx="140539" cy="140539"/>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72" name="Connector: Elbow 171">
              <a:extLst>
                <a:ext uri="{FF2B5EF4-FFF2-40B4-BE49-F238E27FC236}">
                  <a16:creationId xmlns:a16="http://schemas.microsoft.com/office/drawing/2014/main" id="{7C1A5728-9058-407F-92CF-5FF80AFBE5D0}"/>
                </a:ext>
              </a:extLst>
            </p:cNvPr>
            <p:cNvCxnSpPr>
              <a:cxnSpLocks/>
              <a:stCxn id="171" idx="4"/>
              <a:endCxn id="121" idx="0"/>
            </p:cNvCxnSpPr>
            <p:nvPr/>
          </p:nvCxnSpPr>
          <p:spPr>
            <a:xfrm rot="5400000">
              <a:off x="6239210" y="2567787"/>
              <a:ext cx="624619" cy="2796470"/>
            </a:xfrm>
            <a:prstGeom prst="bentConnector3">
              <a:avLst/>
            </a:prstGeom>
            <a:ln w="25400">
              <a:solidFill>
                <a:srgbClr val="737373"/>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pic>
        <p:nvPicPr>
          <p:cNvPr id="173" name="Graphic 172" descr="Single gear">
            <a:extLst>
              <a:ext uri="{FF2B5EF4-FFF2-40B4-BE49-F238E27FC236}">
                <a16:creationId xmlns:a16="http://schemas.microsoft.com/office/drawing/2014/main" id="{4654104F-A01C-4BC2-861A-102E49BF2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47460" y="5578783"/>
            <a:ext cx="310012" cy="310012"/>
          </a:xfrm>
          <a:prstGeom prst="rect">
            <a:avLst/>
          </a:prstGeom>
        </p:spPr>
      </p:pic>
      <p:sp>
        <p:nvSpPr>
          <p:cNvPr id="174" name="TextBox 173">
            <a:extLst>
              <a:ext uri="{FF2B5EF4-FFF2-40B4-BE49-F238E27FC236}">
                <a16:creationId xmlns:a16="http://schemas.microsoft.com/office/drawing/2014/main" id="{EFDB3C81-5B82-44A9-BA36-80E3C6366FDF}"/>
              </a:ext>
            </a:extLst>
          </p:cNvPr>
          <p:cNvSpPr txBox="1"/>
          <p:nvPr/>
        </p:nvSpPr>
        <p:spPr>
          <a:xfrm>
            <a:off x="4675487" y="5649502"/>
            <a:ext cx="1138966" cy="166199"/>
          </a:xfrm>
          <a:prstGeom prst="rect">
            <a:avLst/>
          </a:prstGeom>
          <a:noFill/>
        </p:spPr>
        <p:txBody>
          <a:bodyPr wrap="none" lIns="0" tIns="0" rIns="0" bIns="0" rtlCol="0">
            <a:spAutoFit/>
          </a:bodyPr>
          <a:lstStyle/>
          <a:p>
            <a:pPr>
              <a:lnSpc>
                <a:spcPct val="90000"/>
              </a:lnSpc>
              <a:spcAft>
                <a:spcPts val="600"/>
              </a:spcAft>
            </a:pPr>
            <a:r>
              <a:rPr lang="en-US" sz="1200" dirty="0"/>
              <a:t>My private app 1</a:t>
            </a:r>
            <a:endParaRPr lang="LID4096" sz="1200" dirty="0"/>
          </a:p>
        </p:txBody>
      </p:sp>
      <p:pic>
        <p:nvPicPr>
          <p:cNvPr id="175" name="Graphic 174" descr="Single gear">
            <a:extLst>
              <a:ext uri="{FF2B5EF4-FFF2-40B4-BE49-F238E27FC236}">
                <a16:creationId xmlns:a16="http://schemas.microsoft.com/office/drawing/2014/main" id="{A1FBC34A-DC3C-4405-8996-3932EB8DC8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44091" y="3690768"/>
            <a:ext cx="310012" cy="310012"/>
          </a:xfrm>
          <a:prstGeom prst="rect">
            <a:avLst/>
          </a:prstGeom>
        </p:spPr>
      </p:pic>
      <p:sp>
        <p:nvSpPr>
          <p:cNvPr id="176" name="TextBox 175">
            <a:extLst>
              <a:ext uri="{FF2B5EF4-FFF2-40B4-BE49-F238E27FC236}">
                <a16:creationId xmlns:a16="http://schemas.microsoft.com/office/drawing/2014/main" id="{137BEA96-7CA1-4F1B-A57D-01AF8195CE02}"/>
              </a:ext>
            </a:extLst>
          </p:cNvPr>
          <p:cNvSpPr txBox="1"/>
          <p:nvPr/>
        </p:nvSpPr>
        <p:spPr>
          <a:xfrm>
            <a:off x="5572118" y="3761487"/>
            <a:ext cx="1138966" cy="166199"/>
          </a:xfrm>
          <a:prstGeom prst="rect">
            <a:avLst/>
          </a:prstGeom>
          <a:noFill/>
        </p:spPr>
        <p:txBody>
          <a:bodyPr wrap="none" lIns="0" tIns="0" rIns="0" bIns="0" rtlCol="0">
            <a:spAutoFit/>
          </a:bodyPr>
          <a:lstStyle/>
          <a:p>
            <a:pPr>
              <a:lnSpc>
                <a:spcPct val="90000"/>
              </a:lnSpc>
              <a:spcAft>
                <a:spcPts val="600"/>
              </a:spcAft>
            </a:pPr>
            <a:r>
              <a:rPr lang="en-US" sz="1200" dirty="0"/>
              <a:t>My private app 1</a:t>
            </a:r>
            <a:endParaRPr lang="LID4096" sz="1200" dirty="0"/>
          </a:p>
        </p:txBody>
      </p:sp>
      <p:sp>
        <p:nvSpPr>
          <p:cNvPr id="177" name="Oval 176">
            <a:extLst>
              <a:ext uri="{FF2B5EF4-FFF2-40B4-BE49-F238E27FC236}">
                <a16:creationId xmlns:a16="http://schemas.microsoft.com/office/drawing/2014/main" id="{5784D872-DFE1-46E8-8745-DA059A8CEE12}"/>
              </a:ext>
            </a:extLst>
          </p:cNvPr>
          <p:cNvSpPr/>
          <p:nvPr/>
        </p:nvSpPr>
        <p:spPr bwMode="auto">
          <a:xfrm>
            <a:off x="5974484" y="4050978"/>
            <a:ext cx="140539" cy="14053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220C3092-9E0A-4AA7-AFAC-7061D07B4B35}"/>
              </a:ext>
            </a:extLst>
          </p:cNvPr>
          <p:cNvSpPr/>
          <p:nvPr/>
        </p:nvSpPr>
        <p:spPr bwMode="auto">
          <a:xfrm>
            <a:off x="2291138" y="4113208"/>
            <a:ext cx="3750530" cy="653584"/>
          </a:xfrm>
          <a:custGeom>
            <a:avLst/>
            <a:gdLst>
              <a:gd name="connsiteX0" fmla="*/ 2239767 w 2239767"/>
              <a:gd name="connsiteY0" fmla="*/ 0 h 1171254"/>
              <a:gd name="connsiteX1" fmla="*/ 2239767 w 2239767"/>
              <a:gd name="connsiteY1" fmla="*/ 236306 h 1171254"/>
              <a:gd name="connsiteX2" fmla="*/ 0 w 2239767"/>
              <a:gd name="connsiteY2" fmla="*/ 236306 h 1171254"/>
              <a:gd name="connsiteX3" fmla="*/ 0 w 2239767"/>
              <a:gd name="connsiteY3" fmla="*/ 1171254 h 1171254"/>
              <a:gd name="connsiteX0" fmla="*/ 2239767 w 2239767"/>
              <a:gd name="connsiteY0" fmla="*/ 0 h 642450"/>
              <a:gd name="connsiteX1" fmla="*/ 2239767 w 2239767"/>
              <a:gd name="connsiteY1" fmla="*/ 236306 h 642450"/>
              <a:gd name="connsiteX2" fmla="*/ 0 w 2239767"/>
              <a:gd name="connsiteY2" fmla="*/ 236306 h 642450"/>
              <a:gd name="connsiteX3" fmla="*/ 0 w 2239767"/>
              <a:gd name="connsiteY3" fmla="*/ 642450 h 642450"/>
            </a:gdLst>
            <a:ahLst/>
            <a:cxnLst>
              <a:cxn ang="0">
                <a:pos x="connsiteX0" y="connsiteY0"/>
              </a:cxn>
              <a:cxn ang="0">
                <a:pos x="connsiteX1" y="connsiteY1"/>
              </a:cxn>
              <a:cxn ang="0">
                <a:pos x="connsiteX2" y="connsiteY2"/>
              </a:cxn>
              <a:cxn ang="0">
                <a:pos x="connsiteX3" y="connsiteY3"/>
              </a:cxn>
            </a:cxnLst>
            <a:rect l="l" t="t" r="r" b="b"/>
            <a:pathLst>
              <a:path w="2239767" h="642450">
                <a:moveTo>
                  <a:pt x="2239767" y="0"/>
                </a:moveTo>
                <a:lnTo>
                  <a:pt x="2239767" y="236306"/>
                </a:lnTo>
                <a:lnTo>
                  <a:pt x="0" y="236306"/>
                </a:lnTo>
                <a:lnTo>
                  <a:pt x="0" y="642450"/>
                </a:lnTo>
              </a:path>
            </a:pathLst>
          </a:custGeom>
          <a:noFill/>
          <a:ln w="25400">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9" name="Freeform: Shape 178">
            <a:extLst>
              <a:ext uri="{FF2B5EF4-FFF2-40B4-BE49-F238E27FC236}">
                <a16:creationId xmlns:a16="http://schemas.microsoft.com/office/drawing/2014/main" id="{0D6A3BD0-1237-4608-90F6-E7179237C74B}"/>
              </a:ext>
            </a:extLst>
          </p:cNvPr>
          <p:cNvSpPr/>
          <p:nvPr/>
        </p:nvSpPr>
        <p:spPr bwMode="auto">
          <a:xfrm flipH="1">
            <a:off x="6044629" y="4114600"/>
            <a:ext cx="2974975" cy="644571"/>
          </a:xfrm>
          <a:custGeom>
            <a:avLst/>
            <a:gdLst>
              <a:gd name="connsiteX0" fmla="*/ 2239767 w 2239767"/>
              <a:gd name="connsiteY0" fmla="*/ 0 h 1171254"/>
              <a:gd name="connsiteX1" fmla="*/ 2239767 w 2239767"/>
              <a:gd name="connsiteY1" fmla="*/ 236306 h 1171254"/>
              <a:gd name="connsiteX2" fmla="*/ 0 w 2239767"/>
              <a:gd name="connsiteY2" fmla="*/ 236306 h 1171254"/>
              <a:gd name="connsiteX3" fmla="*/ 0 w 2239767"/>
              <a:gd name="connsiteY3" fmla="*/ 1171254 h 1171254"/>
              <a:gd name="connsiteX0" fmla="*/ 2239767 w 2239767"/>
              <a:gd name="connsiteY0" fmla="*/ 0 h 642450"/>
              <a:gd name="connsiteX1" fmla="*/ 2239767 w 2239767"/>
              <a:gd name="connsiteY1" fmla="*/ 236306 h 642450"/>
              <a:gd name="connsiteX2" fmla="*/ 0 w 2239767"/>
              <a:gd name="connsiteY2" fmla="*/ 236306 h 642450"/>
              <a:gd name="connsiteX3" fmla="*/ 0 w 2239767"/>
              <a:gd name="connsiteY3" fmla="*/ 642450 h 642450"/>
            </a:gdLst>
            <a:ahLst/>
            <a:cxnLst>
              <a:cxn ang="0">
                <a:pos x="connsiteX0" y="connsiteY0"/>
              </a:cxn>
              <a:cxn ang="0">
                <a:pos x="connsiteX1" y="connsiteY1"/>
              </a:cxn>
              <a:cxn ang="0">
                <a:pos x="connsiteX2" y="connsiteY2"/>
              </a:cxn>
              <a:cxn ang="0">
                <a:pos x="connsiteX3" y="connsiteY3"/>
              </a:cxn>
            </a:cxnLst>
            <a:rect l="l" t="t" r="r" b="b"/>
            <a:pathLst>
              <a:path w="2239767" h="642450">
                <a:moveTo>
                  <a:pt x="2239767" y="0"/>
                </a:moveTo>
                <a:lnTo>
                  <a:pt x="2239767" y="236306"/>
                </a:lnTo>
                <a:lnTo>
                  <a:pt x="0" y="236306"/>
                </a:lnTo>
                <a:lnTo>
                  <a:pt x="0" y="642450"/>
                </a:lnTo>
              </a:path>
            </a:pathLst>
          </a:custGeom>
          <a:noFill/>
          <a:ln w="25400">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180" name="Straight Connector 179">
            <a:extLst>
              <a:ext uri="{FF2B5EF4-FFF2-40B4-BE49-F238E27FC236}">
                <a16:creationId xmlns:a16="http://schemas.microsoft.com/office/drawing/2014/main" id="{1CA9DBEF-470E-4AFE-9BE5-05CC3ACB24A0}"/>
              </a:ext>
            </a:extLst>
          </p:cNvPr>
          <p:cNvCxnSpPr>
            <a:cxnSpLocks/>
          </p:cNvCxnSpPr>
          <p:nvPr/>
        </p:nvCxnSpPr>
        <p:spPr>
          <a:xfrm>
            <a:off x="4798031" y="4351501"/>
            <a:ext cx="0" cy="403860"/>
          </a:xfrm>
          <a:prstGeom prst="line">
            <a:avLst/>
          </a:prstGeom>
          <a:ln w="254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181" name="Graphic 180" descr="Single gear">
            <a:extLst>
              <a:ext uri="{FF2B5EF4-FFF2-40B4-BE49-F238E27FC236}">
                <a16:creationId xmlns:a16="http://schemas.microsoft.com/office/drawing/2014/main" id="{1A108559-E596-4182-9C1C-24F553E2217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90680" y="5578783"/>
            <a:ext cx="310012" cy="310012"/>
          </a:xfrm>
          <a:prstGeom prst="rect">
            <a:avLst/>
          </a:prstGeom>
        </p:spPr>
      </p:pic>
      <p:sp>
        <p:nvSpPr>
          <p:cNvPr id="184" name="TextBox 183">
            <a:extLst>
              <a:ext uri="{FF2B5EF4-FFF2-40B4-BE49-F238E27FC236}">
                <a16:creationId xmlns:a16="http://schemas.microsoft.com/office/drawing/2014/main" id="{88887B51-743A-40BE-9F55-1843E8932326}"/>
              </a:ext>
            </a:extLst>
          </p:cNvPr>
          <p:cNvSpPr txBox="1"/>
          <p:nvPr/>
        </p:nvSpPr>
        <p:spPr>
          <a:xfrm>
            <a:off x="1918707" y="5649502"/>
            <a:ext cx="963405"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008575"/>
                </a:solidFill>
              </a:rPr>
              <a:t>My public app</a:t>
            </a:r>
            <a:endParaRPr lang="LID4096" sz="1200" dirty="0">
              <a:solidFill>
                <a:srgbClr val="008575"/>
              </a:solidFill>
            </a:endParaRPr>
          </a:p>
        </p:txBody>
      </p:sp>
      <p:pic>
        <p:nvPicPr>
          <p:cNvPr id="185" name="Graphic 184" descr="Single gear">
            <a:extLst>
              <a:ext uri="{FF2B5EF4-FFF2-40B4-BE49-F238E27FC236}">
                <a16:creationId xmlns:a16="http://schemas.microsoft.com/office/drawing/2014/main" id="{5B11D42F-7658-413F-8AD8-55EA8806E4F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52623" y="2283326"/>
            <a:ext cx="310012" cy="310012"/>
          </a:xfrm>
          <a:prstGeom prst="rect">
            <a:avLst/>
          </a:prstGeom>
        </p:spPr>
      </p:pic>
      <p:sp>
        <p:nvSpPr>
          <p:cNvPr id="186" name="TextBox 185">
            <a:extLst>
              <a:ext uri="{FF2B5EF4-FFF2-40B4-BE49-F238E27FC236}">
                <a16:creationId xmlns:a16="http://schemas.microsoft.com/office/drawing/2014/main" id="{A191DC34-F973-4C99-AD36-24503D15FC0F}"/>
              </a:ext>
            </a:extLst>
          </p:cNvPr>
          <p:cNvSpPr txBox="1"/>
          <p:nvPr/>
        </p:nvSpPr>
        <p:spPr>
          <a:xfrm>
            <a:off x="4980650" y="2374593"/>
            <a:ext cx="963405"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accent1"/>
                </a:solidFill>
              </a:rPr>
              <a:t>My public app</a:t>
            </a:r>
            <a:endParaRPr lang="LID4096" sz="1200" dirty="0">
              <a:solidFill>
                <a:schemeClr val="accent1"/>
              </a:solidFill>
            </a:endParaRPr>
          </a:p>
        </p:txBody>
      </p:sp>
      <p:pic>
        <p:nvPicPr>
          <p:cNvPr id="187" name="Graphic 186" descr="Single gear">
            <a:extLst>
              <a:ext uri="{FF2B5EF4-FFF2-40B4-BE49-F238E27FC236}">
                <a16:creationId xmlns:a16="http://schemas.microsoft.com/office/drawing/2014/main" id="{A51338BE-F9B1-46C5-8FF2-DB3F6501E23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55698" y="3688574"/>
            <a:ext cx="310012" cy="310012"/>
          </a:xfrm>
          <a:prstGeom prst="rect">
            <a:avLst/>
          </a:prstGeom>
        </p:spPr>
      </p:pic>
      <p:sp>
        <p:nvSpPr>
          <p:cNvPr id="190" name="TextBox 189">
            <a:extLst>
              <a:ext uri="{FF2B5EF4-FFF2-40B4-BE49-F238E27FC236}">
                <a16:creationId xmlns:a16="http://schemas.microsoft.com/office/drawing/2014/main" id="{CF187576-8372-4646-9F39-F8C977C61969}"/>
              </a:ext>
            </a:extLst>
          </p:cNvPr>
          <p:cNvSpPr txBox="1"/>
          <p:nvPr/>
        </p:nvSpPr>
        <p:spPr>
          <a:xfrm>
            <a:off x="3883725" y="3759293"/>
            <a:ext cx="963405" cy="166199"/>
          </a:xfrm>
          <a:prstGeom prst="rect">
            <a:avLst/>
          </a:prstGeom>
          <a:noFill/>
        </p:spPr>
        <p:txBody>
          <a:bodyPr wrap="none" lIns="0" tIns="0" rIns="0" bIns="0" rtlCol="0">
            <a:spAutoFit/>
          </a:bodyPr>
          <a:lstStyle/>
          <a:p>
            <a:pPr>
              <a:lnSpc>
                <a:spcPct val="90000"/>
              </a:lnSpc>
              <a:spcAft>
                <a:spcPts val="600"/>
              </a:spcAft>
            </a:pPr>
            <a:r>
              <a:rPr lang="en-US" sz="1200" dirty="0">
                <a:solidFill>
                  <a:schemeClr val="accent1"/>
                </a:solidFill>
              </a:rPr>
              <a:t>My public app</a:t>
            </a:r>
            <a:endParaRPr lang="LID4096" sz="1200" dirty="0">
              <a:solidFill>
                <a:schemeClr val="accent1"/>
              </a:solidFill>
            </a:endParaRPr>
          </a:p>
        </p:txBody>
      </p:sp>
      <p:sp>
        <p:nvSpPr>
          <p:cNvPr id="191" name="Oval 190">
            <a:extLst>
              <a:ext uri="{FF2B5EF4-FFF2-40B4-BE49-F238E27FC236}">
                <a16:creationId xmlns:a16="http://schemas.microsoft.com/office/drawing/2014/main" id="{AAD6F733-1832-4880-B35F-99BE13F43174}"/>
              </a:ext>
            </a:extLst>
          </p:cNvPr>
          <p:cNvSpPr/>
          <p:nvPr/>
        </p:nvSpPr>
        <p:spPr bwMode="auto">
          <a:xfrm>
            <a:off x="4169072" y="4050978"/>
            <a:ext cx="140539" cy="14053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2" name="Freeform: Shape 191">
            <a:extLst>
              <a:ext uri="{FF2B5EF4-FFF2-40B4-BE49-F238E27FC236}">
                <a16:creationId xmlns:a16="http://schemas.microsoft.com/office/drawing/2014/main" id="{4279A25E-DA69-432B-A95D-37FF58BD2D46}"/>
              </a:ext>
            </a:extLst>
          </p:cNvPr>
          <p:cNvSpPr/>
          <p:nvPr/>
        </p:nvSpPr>
        <p:spPr bwMode="auto">
          <a:xfrm>
            <a:off x="1982912" y="4138280"/>
            <a:ext cx="2250041" cy="617082"/>
          </a:xfrm>
          <a:custGeom>
            <a:avLst/>
            <a:gdLst>
              <a:gd name="connsiteX0" fmla="*/ 2239767 w 2239767"/>
              <a:gd name="connsiteY0" fmla="*/ 0 h 1171254"/>
              <a:gd name="connsiteX1" fmla="*/ 2239767 w 2239767"/>
              <a:gd name="connsiteY1" fmla="*/ 236306 h 1171254"/>
              <a:gd name="connsiteX2" fmla="*/ 0 w 2239767"/>
              <a:gd name="connsiteY2" fmla="*/ 236306 h 1171254"/>
              <a:gd name="connsiteX3" fmla="*/ 0 w 2239767"/>
              <a:gd name="connsiteY3" fmla="*/ 1171254 h 1171254"/>
            </a:gdLst>
            <a:ahLst/>
            <a:cxnLst>
              <a:cxn ang="0">
                <a:pos x="connsiteX0" y="connsiteY0"/>
              </a:cxn>
              <a:cxn ang="0">
                <a:pos x="connsiteX1" y="connsiteY1"/>
              </a:cxn>
              <a:cxn ang="0">
                <a:pos x="connsiteX2" y="connsiteY2"/>
              </a:cxn>
              <a:cxn ang="0">
                <a:pos x="connsiteX3" y="connsiteY3"/>
              </a:cxn>
            </a:cxnLst>
            <a:rect l="l" t="t" r="r" b="b"/>
            <a:pathLst>
              <a:path w="2239767" h="1171254">
                <a:moveTo>
                  <a:pt x="2239767" y="0"/>
                </a:moveTo>
                <a:lnTo>
                  <a:pt x="2239767" y="236306"/>
                </a:lnTo>
                <a:lnTo>
                  <a:pt x="0" y="236306"/>
                </a:lnTo>
                <a:lnTo>
                  <a:pt x="0" y="1171254"/>
                </a:lnTo>
              </a:path>
            </a:pathLst>
          </a:custGeom>
          <a:noFill/>
          <a:ln w="25400">
            <a:solidFill>
              <a:srgbClr val="008575"/>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93" name="Straight Connector 192">
            <a:extLst>
              <a:ext uri="{FF2B5EF4-FFF2-40B4-BE49-F238E27FC236}">
                <a16:creationId xmlns:a16="http://schemas.microsoft.com/office/drawing/2014/main" id="{790267D0-F58F-4B62-8C2A-7FBF7103DFEA}"/>
              </a:ext>
            </a:extLst>
          </p:cNvPr>
          <p:cNvCxnSpPr>
            <a:cxnSpLocks/>
            <a:stCxn id="158" idx="2"/>
            <a:endCxn id="163" idx="0"/>
          </p:cNvCxnSpPr>
          <p:nvPr/>
        </p:nvCxnSpPr>
        <p:spPr>
          <a:xfrm>
            <a:off x="6090345" y="2759075"/>
            <a:ext cx="10887" cy="471821"/>
          </a:xfrm>
          <a:prstGeom prst="line">
            <a:avLst/>
          </a:prstGeom>
          <a:ln w="25400">
            <a:solidFill>
              <a:srgbClr val="00857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94" name="Group 193">
            <a:extLst>
              <a:ext uri="{FF2B5EF4-FFF2-40B4-BE49-F238E27FC236}">
                <a16:creationId xmlns:a16="http://schemas.microsoft.com/office/drawing/2014/main" id="{0DC49437-A1F3-4B99-B310-B501CA101FC7}"/>
              </a:ext>
            </a:extLst>
          </p:cNvPr>
          <p:cNvGrpSpPr/>
          <p:nvPr/>
        </p:nvGrpSpPr>
        <p:grpSpPr>
          <a:xfrm>
            <a:off x="7123360" y="4836045"/>
            <a:ext cx="220232" cy="169350"/>
            <a:chOff x="673036" y="4654336"/>
            <a:chExt cx="242678" cy="175179"/>
          </a:xfrm>
          <a:solidFill>
            <a:schemeClr val="bg1"/>
          </a:solidFill>
        </p:grpSpPr>
        <p:sp>
          <p:nvSpPr>
            <p:cNvPr id="197" name="Rectangle 2050">
              <a:extLst>
                <a:ext uri="{FF2B5EF4-FFF2-40B4-BE49-F238E27FC236}">
                  <a16:creationId xmlns:a16="http://schemas.microsoft.com/office/drawing/2014/main" id="{86D104C4-09AB-4CFA-8891-EDAA643D46EB}"/>
                </a:ext>
              </a:extLst>
            </p:cNvPr>
            <p:cNvSpPr>
              <a:spLocks noChangeArrowheads="1"/>
            </p:cNvSpPr>
            <p:nvPr/>
          </p:nvSpPr>
          <p:spPr bwMode="auto">
            <a:xfrm>
              <a:off x="787142" y="4794961"/>
              <a:ext cx="14464" cy="30536"/>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98" name="Rectangle 2051">
              <a:extLst>
                <a:ext uri="{FF2B5EF4-FFF2-40B4-BE49-F238E27FC236}">
                  <a16:creationId xmlns:a16="http://schemas.microsoft.com/office/drawing/2014/main" id="{E23F8787-17BD-4986-A162-7766F424D95C}"/>
                </a:ext>
              </a:extLst>
            </p:cNvPr>
            <p:cNvSpPr>
              <a:spLocks noChangeArrowheads="1"/>
            </p:cNvSpPr>
            <p:nvPr/>
          </p:nvSpPr>
          <p:spPr bwMode="auto">
            <a:xfrm>
              <a:off x="756607" y="4814247"/>
              <a:ext cx="75536"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199" name="Freeform 2052">
              <a:extLst>
                <a:ext uri="{FF2B5EF4-FFF2-40B4-BE49-F238E27FC236}">
                  <a16:creationId xmlns:a16="http://schemas.microsoft.com/office/drawing/2014/main" id="{7343CCCB-724D-4977-90F4-A2BFE7DD81DB}"/>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0" name="Rectangle 2053">
              <a:extLst>
                <a:ext uri="{FF2B5EF4-FFF2-40B4-BE49-F238E27FC236}">
                  <a16:creationId xmlns:a16="http://schemas.microsoft.com/office/drawing/2014/main" id="{529CB4B7-55B4-4AAE-A63F-1F6ED5A3246A}"/>
                </a:ext>
              </a:extLst>
            </p:cNvPr>
            <p:cNvSpPr>
              <a:spLocks noChangeArrowheads="1"/>
            </p:cNvSpPr>
            <p:nvPr/>
          </p:nvSpPr>
          <p:spPr bwMode="auto">
            <a:xfrm>
              <a:off x="726071"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1" name="Rectangle 2054">
              <a:extLst>
                <a:ext uri="{FF2B5EF4-FFF2-40B4-BE49-F238E27FC236}">
                  <a16:creationId xmlns:a16="http://schemas.microsoft.com/office/drawing/2014/main" id="{49ED91E6-A833-45AB-878F-D34A432019DD}"/>
                </a:ext>
              </a:extLst>
            </p:cNvPr>
            <p:cNvSpPr>
              <a:spLocks noChangeArrowheads="1"/>
            </p:cNvSpPr>
            <p:nvPr/>
          </p:nvSpPr>
          <p:spPr bwMode="auto">
            <a:xfrm>
              <a:off x="726071"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2" name="Rectangle 2055">
              <a:extLst>
                <a:ext uri="{FF2B5EF4-FFF2-40B4-BE49-F238E27FC236}">
                  <a16:creationId xmlns:a16="http://schemas.microsoft.com/office/drawing/2014/main" id="{E2F37B41-E9B8-4369-91B1-FE9D932D6A9D}"/>
                </a:ext>
              </a:extLst>
            </p:cNvPr>
            <p:cNvSpPr>
              <a:spLocks noChangeArrowheads="1"/>
            </p:cNvSpPr>
            <p:nvPr/>
          </p:nvSpPr>
          <p:spPr bwMode="auto">
            <a:xfrm>
              <a:off x="756607"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3" name="Rectangle 2056">
              <a:extLst>
                <a:ext uri="{FF2B5EF4-FFF2-40B4-BE49-F238E27FC236}">
                  <a16:creationId xmlns:a16="http://schemas.microsoft.com/office/drawing/2014/main" id="{F2E45757-F03E-40F1-8548-8C80B923B7AC}"/>
                </a:ext>
              </a:extLst>
            </p:cNvPr>
            <p:cNvSpPr>
              <a:spLocks noChangeArrowheads="1"/>
            </p:cNvSpPr>
            <p:nvPr/>
          </p:nvSpPr>
          <p:spPr bwMode="auto">
            <a:xfrm>
              <a:off x="756607"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4" name="Rectangle 2057">
              <a:extLst>
                <a:ext uri="{FF2B5EF4-FFF2-40B4-BE49-F238E27FC236}">
                  <a16:creationId xmlns:a16="http://schemas.microsoft.com/office/drawing/2014/main" id="{EE023367-5083-4BB7-977E-7C2EDCED4022}"/>
                </a:ext>
              </a:extLst>
            </p:cNvPr>
            <p:cNvSpPr>
              <a:spLocks noChangeArrowheads="1"/>
            </p:cNvSpPr>
            <p:nvPr/>
          </p:nvSpPr>
          <p:spPr bwMode="auto">
            <a:xfrm>
              <a:off x="787142" y="4737908"/>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5" name="Rectangle 2058">
              <a:extLst>
                <a:ext uri="{FF2B5EF4-FFF2-40B4-BE49-F238E27FC236}">
                  <a16:creationId xmlns:a16="http://schemas.microsoft.com/office/drawing/2014/main" id="{98F20936-333C-42B9-A2FF-E3D40B6A44CC}"/>
                </a:ext>
              </a:extLst>
            </p:cNvPr>
            <p:cNvSpPr>
              <a:spLocks noChangeArrowheads="1"/>
            </p:cNvSpPr>
            <p:nvPr/>
          </p:nvSpPr>
          <p:spPr bwMode="auto">
            <a:xfrm>
              <a:off x="787142" y="4707372"/>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6" name="Rectangle 2059">
              <a:extLst>
                <a:ext uri="{FF2B5EF4-FFF2-40B4-BE49-F238E27FC236}">
                  <a16:creationId xmlns:a16="http://schemas.microsoft.com/office/drawing/2014/main" id="{A1F98C8F-C15C-4F0D-9D9B-5CD8F7C61DA0}"/>
                </a:ext>
              </a:extLst>
            </p:cNvPr>
            <p:cNvSpPr>
              <a:spLocks noChangeArrowheads="1"/>
            </p:cNvSpPr>
            <p:nvPr/>
          </p:nvSpPr>
          <p:spPr bwMode="auto">
            <a:xfrm>
              <a:off x="816875"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7" name="Rectangle 2060">
              <a:extLst>
                <a:ext uri="{FF2B5EF4-FFF2-40B4-BE49-F238E27FC236}">
                  <a16:creationId xmlns:a16="http://schemas.microsoft.com/office/drawing/2014/main" id="{302DB50C-19C1-4FD3-A409-A30CE3204BA2}"/>
                </a:ext>
              </a:extLst>
            </p:cNvPr>
            <p:cNvSpPr>
              <a:spLocks noChangeArrowheads="1"/>
            </p:cNvSpPr>
            <p:nvPr/>
          </p:nvSpPr>
          <p:spPr bwMode="auto">
            <a:xfrm>
              <a:off x="816875"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08" name="Rectangle 2061">
              <a:extLst>
                <a:ext uri="{FF2B5EF4-FFF2-40B4-BE49-F238E27FC236}">
                  <a16:creationId xmlns:a16="http://schemas.microsoft.com/office/drawing/2014/main" id="{EA0CD189-0728-466D-93D9-C5F7BA3E9D47}"/>
                </a:ext>
              </a:extLst>
            </p:cNvPr>
            <p:cNvSpPr>
              <a:spLocks noChangeArrowheads="1"/>
            </p:cNvSpPr>
            <p:nvPr/>
          </p:nvSpPr>
          <p:spPr bwMode="auto">
            <a:xfrm>
              <a:off x="847410"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
        <p:nvSpPr>
          <p:cNvPr id="209" name="Freeform 5">
            <a:extLst>
              <a:ext uri="{FF2B5EF4-FFF2-40B4-BE49-F238E27FC236}">
                <a16:creationId xmlns:a16="http://schemas.microsoft.com/office/drawing/2014/main" id="{69B4AF3D-4442-4CED-B692-3D59ED924085}"/>
              </a:ext>
            </a:extLst>
          </p:cNvPr>
          <p:cNvSpPr>
            <a:spLocks noEditPoints="1"/>
          </p:cNvSpPr>
          <p:nvPr/>
        </p:nvSpPr>
        <p:spPr bwMode="auto">
          <a:xfrm>
            <a:off x="7272341" y="4899788"/>
            <a:ext cx="125339" cy="135051"/>
          </a:xfrm>
          <a:custGeom>
            <a:avLst/>
            <a:gdLst>
              <a:gd name="T0" fmla="*/ 63 w 205"/>
              <a:gd name="T1" fmla="*/ 198 h 207"/>
              <a:gd name="T2" fmla="*/ 7 w 205"/>
              <a:gd name="T3" fmla="*/ 144 h 207"/>
              <a:gd name="T4" fmla="*/ 7 w 205"/>
              <a:gd name="T5" fmla="*/ 63 h 207"/>
              <a:gd name="T6" fmla="*/ 63 w 205"/>
              <a:gd name="T7" fmla="*/ 9 h 207"/>
              <a:gd name="T8" fmla="*/ 142 w 205"/>
              <a:gd name="T9" fmla="*/ 9 h 207"/>
              <a:gd name="T10" fmla="*/ 198 w 205"/>
              <a:gd name="T11" fmla="*/ 63 h 207"/>
              <a:gd name="T12" fmla="*/ 198 w 205"/>
              <a:gd name="T13" fmla="*/ 144 h 207"/>
              <a:gd name="T14" fmla="*/ 142 w 205"/>
              <a:gd name="T15" fmla="*/ 198 h 207"/>
              <a:gd name="T16" fmla="*/ 35 w 205"/>
              <a:gd name="T17" fmla="*/ 146 h 207"/>
              <a:gd name="T18" fmla="*/ 74 w 205"/>
              <a:gd name="T19" fmla="*/ 179 h 207"/>
              <a:gd name="T20" fmla="*/ 65 w 205"/>
              <a:gd name="T21" fmla="*/ 146 h 207"/>
              <a:gd name="T22" fmla="*/ 23 w 205"/>
              <a:gd name="T23" fmla="*/ 104 h 207"/>
              <a:gd name="T24" fmla="*/ 25 w 205"/>
              <a:gd name="T25" fmla="*/ 123 h 207"/>
              <a:gd name="T26" fmla="*/ 62 w 205"/>
              <a:gd name="T27" fmla="*/ 114 h 207"/>
              <a:gd name="T28" fmla="*/ 62 w 205"/>
              <a:gd name="T29" fmla="*/ 95 h 207"/>
              <a:gd name="T30" fmla="*/ 25 w 205"/>
              <a:gd name="T31" fmla="*/ 84 h 207"/>
              <a:gd name="T32" fmla="*/ 104 w 205"/>
              <a:gd name="T33" fmla="*/ 25 h 207"/>
              <a:gd name="T34" fmla="*/ 93 w 205"/>
              <a:gd name="T35" fmla="*/ 42 h 207"/>
              <a:gd name="T36" fmla="*/ 88 w 205"/>
              <a:gd name="T37" fmla="*/ 62 h 207"/>
              <a:gd name="T38" fmla="*/ 114 w 205"/>
              <a:gd name="T39" fmla="*/ 53 h 207"/>
              <a:gd name="T40" fmla="*/ 107 w 205"/>
              <a:gd name="T41" fmla="*/ 34 h 207"/>
              <a:gd name="T42" fmla="*/ 84 w 205"/>
              <a:gd name="T43" fmla="*/ 84 h 207"/>
              <a:gd name="T44" fmla="*/ 84 w 205"/>
              <a:gd name="T45" fmla="*/ 104 h 207"/>
              <a:gd name="T46" fmla="*/ 84 w 205"/>
              <a:gd name="T47" fmla="*/ 123 h 207"/>
              <a:gd name="T48" fmla="*/ 121 w 205"/>
              <a:gd name="T49" fmla="*/ 114 h 207"/>
              <a:gd name="T50" fmla="*/ 121 w 205"/>
              <a:gd name="T51" fmla="*/ 95 h 207"/>
              <a:gd name="T52" fmla="*/ 84 w 205"/>
              <a:gd name="T53" fmla="*/ 84 h 207"/>
              <a:gd name="T54" fmla="*/ 180 w 205"/>
              <a:gd name="T55" fmla="*/ 84 h 207"/>
              <a:gd name="T56" fmla="*/ 144 w 205"/>
              <a:gd name="T57" fmla="*/ 95 h 207"/>
              <a:gd name="T58" fmla="*/ 144 w 205"/>
              <a:gd name="T59" fmla="*/ 114 h 207"/>
              <a:gd name="T60" fmla="*/ 180 w 205"/>
              <a:gd name="T61" fmla="*/ 123 h 207"/>
              <a:gd name="T62" fmla="*/ 182 w 205"/>
              <a:gd name="T63" fmla="*/ 104 h 207"/>
              <a:gd name="T64" fmla="*/ 107 w 205"/>
              <a:gd name="T65" fmla="*/ 174 h 207"/>
              <a:gd name="T66" fmla="*/ 114 w 205"/>
              <a:gd name="T67" fmla="*/ 154 h 207"/>
              <a:gd name="T68" fmla="*/ 88 w 205"/>
              <a:gd name="T69" fmla="*/ 146 h 207"/>
              <a:gd name="T70" fmla="*/ 93 w 205"/>
              <a:gd name="T71" fmla="*/ 165 h 207"/>
              <a:gd name="T72" fmla="*/ 104 w 205"/>
              <a:gd name="T73" fmla="*/ 182 h 207"/>
              <a:gd name="T74" fmla="*/ 154 w 205"/>
              <a:gd name="T75" fmla="*/ 167 h 207"/>
              <a:gd name="T76" fmla="*/ 140 w 205"/>
              <a:gd name="T77" fmla="*/ 146 h 207"/>
              <a:gd name="T78" fmla="*/ 132 w 205"/>
              <a:gd name="T79" fmla="*/ 179 h 207"/>
              <a:gd name="T80" fmla="*/ 154 w 205"/>
              <a:gd name="T81" fmla="*/ 42 h 207"/>
              <a:gd name="T82" fmla="*/ 137 w 205"/>
              <a:gd name="T83" fmla="*/ 44 h 207"/>
              <a:gd name="T84" fmla="*/ 172 w 205"/>
              <a:gd name="T85" fmla="*/ 62 h 207"/>
              <a:gd name="T86" fmla="*/ 51 w 205"/>
              <a:gd name="T87" fmla="*/ 42 h 207"/>
              <a:gd name="T88" fmla="*/ 65 w 205"/>
              <a:gd name="T89" fmla="*/ 62 h 207"/>
              <a:gd name="T90" fmla="*/ 74 w 205"/>
              <a:gd name="T91"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07">
                <a:moveTo>
                  <a:pt x="104" y="207"/>
                </a:moveTo>
                <a:cubicBezTo>
                  <a:pt x="88" y="207"/>
                  <a:pt x="76" y="203"/>
                  <a:pt x="63" y="198"/>
                </a:cubicBezTo>
                <a:cubicBezTo>
                  <a:pt x="49" y="193"/>
                  <a:pt x="39" y="186"/>
                  <a:pt x="30" y="177"/>
                </a:cubicBezTo>
                <a:cubicBezTo>
                  <a:pt x="21" y="167"/>
                  <a:pt x="13" y="156"/>
                  <a:pt x="7" y="144"/>
                </a:cubicBezTo>
                <a:cubicBezTo>
                  <a:pt x="2" y="132"/>
                  <a:pt x="0" y="118"/>
                  <a:pt x="0" y="104"/>
                </a:cubicBezTo>
                <a:cubicBezTo>
                  <a:pt x="0" y="90"/>
                  <a:pt x="2" y="76"/>
                  <a:pt x="7" y="63"/>
                </a:cubicBezTo>
                <a:cubicBezTo>
                  <a:pt x="13" y="51"/>
                  <a:pt x="21" y="41"/>
                  <a:pt x="30" y="30"/>
                </a:cubicBezTo>
                <a:cubicBezTo>
                  <a:pt x="39" y="21"/>
                  <a:pt x="49" y="14"/>
                  <a:pt x="63" y="9"/>
                </a:cubicBezTo>
                <a:cubicBezTo>
                  <a:pt x="76" y="4"/>
                  <a:pt x="88" y="0"/>
                  <a:pt x="104" y="0"/>
                </a:cubicBezTo>
                <a:cubicBezTo>
                  <a:pt x="118" y="0"/>
                  <a:pt x="130" y="4"/>
                  <a:pt x="142" y="9"/>
                </a:cubicBezTo>
                <a:cubicBezTo>
                  <a:pt x="156" y="14"/>
                  <a:pt x="166" y="21"/>
                  <a:pt x="175" y="30"/>
                </a:cubicBezTo>
                <a:cubicBezTo>
                  <a:pt x="184" y="41"/>
                  <a:pt x="193" y="51"/>
                  <a:pt x="198" y="63"/>
                </a:cubicBezTo>
                <a:cubicBezTo>
                  <a:pt x="203" y="76"/>
                  <a:pt x="205" y="90"/>
                  <a:pt x="205" y="104"/>
                </a:cubicBezTo>
                <a:cubicBezTo>
                  <a:pt x="205" y="118"/>
                  <a:pt x="203" y="132"/>
                  <a:pt x="198" y="144"/>
                </a:cubicBezTo>
                <a:cubicBezTo>
                  <a:pt x="193" y="156"/>
                  <a:pt x="184" y="167"/>
                  <a:pt x="175" y="177"/>
                </a:cubicBezTo>
                <a:cubicBezTo>
                  <a:pt x="166" y="186"/>
                  <a:pt x="156" y="193"/>
                  <a:pt x="142" y="198"/>
                </a:cubicBezTo>
                <a:cubicBezTo>
                  <a:pt x="130" y="203"/>
                  <a:pt x="118" y="207"/>
                  <a:pt x="104" y="207"/>
                </a:cubicBezTo>
                <a:close/>
                <a:moveTo>
                  <a:pt x="35" y="146"/>
                </a:moveTo>
                <a:cubicBezTo>
                  <a:pt x="39" y="154"/>
                  <a:pt x="46" y="160"/>
                  <a:pt x="51" y="167"/>
                </a:cubicBezTo>
                <a:cubicBezTo>
                  <a:pt x="58" y="172"/>
                  <a:pt x="67" y="175"/>
                  <a:pt x="74" y="179"/>
                </a:cubicBezTo>
                <a:cubicBezTo>
                  <a:pt x="72" y="174"/>
                  <a:pt x="70" y="168"/>
                  <a:pt x="69" y="163"/>
                </a:cubicBezTo>
                <a:cubicBezTo>
                  <a:pt x="67" y="158"/>
                  <a:pt x="67" y="153"/>
                  <a:pt x="65" y="146"/>
                </a:cubicBezTo>
                <a:cubicBezTo>
                  <a:pt x="35" y="146"/>
                  <a:pt x="35" y="146"/>
                  <a:pt x="35" y="146"/>
                </a:cubicBezTo>
                <a:close/>
                <a:moveTo>
                  <a:pt x="23" y="104"/>
                </a:moveTo>
                <a:cubicBezTo>
                  <a:pt x="23" y="107"/>
                  <a:pt x="23" y="111"/>
                  <a:pt x="23" y="114"/>
                </a:cubicBezTo>
                <a:cubicBezTo>
                  <a:pt x="23" y="118"/>
                  <a:pt x="25" y="119"/>
                  <a:pt x="25" y="123"/>
                </a:cubicBezTo>
                <a:cubicBezTo>
                  <a:pt x="62" y="123"/>
                  <a:pt x="62" y="123"/>
                  <a:pt x="62" y="123"/>
                </a:cubicBezTo>
                <a:cubicBezTo>
                  <a:pt x="62" y="119"/>
                  <a:pt x="62" y="116"/>
                  <a:pt x="62" y="114"/>
                </a:cubicBezTo>
                <a:cubicBezTo>
                  <a:pt x="62" y="111"/>
                  <a:pt x="62" y="107"/>
                  <a:pt x="62" y="104"/>
                </a:cubicBezTo>
                <a:cubicBezTo>
                  <a:pt x="62" y="100"/>
                  <a:pt x="62" y="97"/>
                  <a:pt x="62" y="95"/>
                </a:cubicBezTo>
                <a:cubicBezTo>
                  <a:pt x="62" y="91"/>
                  <a:pt x="62" y="88"/>
                  <a:pt x="62" y="84"/>
                </a:cubicBezTo>
                <a:cubicBezTo>
                  <a:pt x="25" y="84"/>
                  <a:pt x="25" y="84"/>
                  <a:pt x="25" y="84"/>
                </a:cubicBezTo>
                <a:cubicBezTo>
                  <a:pt x="23" y="91"/>
                  <a:pt x="23" y="97"/>
                  <a:pt x="23" y="104"/>
                </a:cubicBezTo>
                <a:close/>
                <a:moveTo>
                  <a:pt x="104" y="25"/>
                </a:moveTo>
                <a:cubicBezTo>
                  <a:pt x="100" y="27"/>
                  <a:pt x="98" y="30"/>
                  <a:pt x="98" y="34"/>
                </a:cubicBezTo>
                <a:cubicBezTo>
                  <a:pt x="97" y="35"/>
                  <a:pt x="95" y="39"/>
                  <a:pt x="93" y="42"/>
                </a:cubicBezTo>
                <a:cubicBezTo>
                  <a:pt x="93" y="46"/>
                  <a:pt x="91" y="49"/>
                  <a:pt x="91" y="53"/>
                </a:cubicBezTo>
                <a:cubicBezTo>
                  <a:pt x="90" y="56"/>
                  <a:pt x="90" y="58"/>
                  <a:pt x="88" y="62"/>
                </a:cubicBezTo>
                <a:cubicBezTo>
                  <a:pt x="118" y="62"/>
                  <a:pt x="118" y="62"/>
                  <a:pt x="118" y="62"/>
                </a:cubicBezTo>
                <a:cubicBezTo>
                  <a:pt x="116" y="58"/>
                  <a:pt x="116" y="56"/>
                  <a:pt x="114" y="53"/>
                </a:cubicBezTo>
                <a:cubicBezTo>
                  <a:pt x="114" y="49"/>
                  <a:pt x="112" y="46"/>
                  <a:pt x="112" y="42"/>
                </a:cubicBezTo>
                <a:cubicBezTo>
                  <a:pt x="111" y="39"/>
                  <a:pt x="109" y="35"/>
                  <a:pt x="107" y="34"/>
                </a:cubicBezTo>
                <a:cubicBezTo>
                  <a:pt x="105" y="30"/>
                  <a:pt x="105" y="27"/>
                  <a:pt x="104" y="25"/>
                </a:cubicBezTo>
                <a:close/>
                <a:moveTo>
                  <a:pt x="84" y="84"/>
                </a:moveTo>
                <a:cubicBezTo>
                  <a:pt x="84" y="88"/>
                  <a:pt x="84" y="91"/>
                  <a:pt x="84" y="95"/>
                </a:cubicBezTo>
                <a:cubicBezTo>
                  <a:pt x="84" y="97"/>
                  <a:pt x="84" y="100"/>
                  <a:pt x="84" y="104"/>
                </a:cubicBezTo>
                <a:cubicBezTo>
                  <a:pt x="84" y="107"/>
                  <a:pt x="84" y="111"/>
                  <a:pt x="84" y="114"/>
                </a:cubicBezTo>
                <a:cubicBezTo>
                  <a:pt x="84" y="116"/>
                  <a:pt x="84" y="119"/>
                  <a:pt x="84" y="123"/>
                </a:cubicBezTo>
                <a:cubicBezTo>
                  <a:pt x="119" y="123"/>
                  <a:pt x="119" y="123"/>
                  <a:pt x="119" y="123"/>
                </a:cubicBezTo>
                <a:cubicBezTo>
                  <a:pt x="121" y="119"/>
                  <a:pt x="121" y="116"/>
                  <a:pt x="121" y="114"/>
                </a:cubicBezTo>
                <a:cubicBezTo>
                  <a:pt x="121" y="111"/>
                  <a:pt x="121" y="107"/>
                  <a:pt x="121" y="104"/>
                </a:cubicBezTo>
                <a:cubicBezTo>
                  <a:pt x="121" y="100"/>
                  <a:pt x="121" y="97"/>
                  <a:pt x="121" y="95"/>
                </a:cubicBezTo>
                <a:cubicBezTo>
                  <a:pt x="121" y="91"/>
                  <a:pt x="121" y="88"/>
                  <a:pt x="121" y="84"/>
                </a:cubicBezTo>
                <a:cubicBezTo>
                  <a:pt x="84" y="84"/>
                  <a:pt x="84" y="84"/>
                  <a:pt x="84" y="84"/>
                </a:cubicBezTo>
                <a:close/>
                <a:moveTo>
                  <a:pt x="182" y="104"/>
                </a:moveTo>
                <a:cubicBezTo>
                  <a:pt x="182" y="97"/>
                  <a:pt x="182" y="91"/>
                  <a:pt x="180" y="84"/>
                </a:cubicBezTo>
                <a:cubicBezTo>
                  <a:pt x="144" y="84"/>
                  <a:pt x="144" y="84"/>
                  <a:pt x="144" y="84"/>
                </a:cubicBezTo>
                <a:cubicBezTo>
                  <a:pt x="144" y="88"/>
                  <a:pt x="144" y="91"/>
                  <a:pt x="144" y="95"/>
                </a:cubicBezTo>
                <a:cubicBezTo>
                  <a:pt x="144" y="97"/>
                  <a:pt x="144" y="100"/>
                  <a:pt x="144" y="104"/>
                </a:cubicBezTo>
                <a:cubicBezTo>
                  <a:pt x="144" y="107"/>
                  <a:pt x="144" y="111"/>
                  <a:pt x="144" y="114"/>
                </a:cubicBezTo>
                <a:cubicBezTo>
                  <a:pt x="144" y="116"/>
                  <a:pt x="144" y="119"/>
                  <a:pt x="144" y="123"/>
                </a:cubicBezTo>
                <a:cubicBezTo>
                  <a:pt x="180" y="123"/>
                  <a:pt x="180" y="123"/>
                  <a:pt x="180" y="123"/>
                </a:cubicBezTo>
                <a:cubicBezTo>
                  <a:pt x="180" y="119"/>
                  <a:pt x="182" y="118"/>
                  <a:pt x="182" y="114"/>
                </a:cubicBezTo>
                <a:cubicBezTo>
                  <a:pt x="182" y="111"/>
                  <a:pt x="182" y="107"/>
                  <a:pt x="182" y="104"/>
                </a:cubicBezTo>
                <a:close/>
                <a:moveTo>
                  <a:pt x="104" y="182"/>
                </a:moveTo>
                <a:cubicBezTo>
                  <a:pt x="105" y="181"/>
                  <a:pt x="105" y="177"/>
                  <a:pt x="107" y="174"/>
                </a:cubicBezTo>
                <a:cubicBezTo>
                  <a:pt x="109" y="172"/>
                  <a:pt x="111" y="168"/>
                  <a:pt x="112" y="165"/>
                </a:cubicBezTo>
                <a:cubicBezTo>
                  <a:pt x="112" y="161"/>
                  <a:pt x="114" y="158"/>
                  <a:pt x="114" y="154"/>
                </a:cubicBezTo>
                <a:cubicBezTo>
                  <a:pt x="116" y="153"/>
                  <a:pt x="116" y="149"/>
                  <a:pt x="118" y="146"/>
                </a:cubicBezTo>
                <a:cubicBezTo>
                  <a:pt x="88" y="146"/>
                  <a:pt x="88" y="146"/>
                  <a:pt x="88" y="146"/>
                </a:cubicBezTo>
                <a:cubicBezTo>
                  <a:pt x="90" y="149"/>
                  <a:pt x="90" y="153"/>
                  <a:pt x="91" y="156"/>
                </a:cubicBezTo>
                <a:cubicBezTo>
                  <a:pt x="91" y="158"/>
                  <a:pt x="93" y="161"/>
                  <a:pt x="93" y="165"/>
                </a:cubicBezTo>
                <a:cubicBezTo>
                  <a:pt x="95" y="168"/>
                  <a:pt x="97" y="172"/>
                  <a:pt x="98" y="174"/>
                </a:cubicBezTo>
                <a:cubicBezTo>
                  <a:pt x="100" y="177"/>
                  <a:pt x="100" y="181"/>
                  <a:pt x="104" y="182"/>
                </a:cubicBezTo>
                <a:close/>
                <a:moveTo>
                  <a:pt x="132" y="179"/>
                </a:moveTo>
                <a:cubicBezTo>
                  <a:pt x="139" y="175"/>
                  <a:pt x="147" y="172"/>
                  <a:pt x="154" y="167"/>
                </a:cubicBezTo>
                <a:cubicBezTo>
                  <a:pt x="159" y="160"/>
                  <a:pt x="166" y="154"/>
                  <a:pt x="170" y="146"/>
                </a:cubicBezTo>
                <a:cubicBezTo>
                  <a:pt x="140" y="146"/>
                  <a:pt x="140" y="146"/>
                  <a:pt x="140" y="146"/>
                </a:cubicBezTo>
                <a:cubicBezTo>
                  <a:pt x="139" y="153"/>
                  <a:pt x="139" y="158"/>
                  <a:pt x="137" y="163"/>
                </a:cubicBezTo>
                <a:cubicBezTo>
                  <a:pt x="135" y="168"/>
                  <a:pt x="133" y="174"/>
                  <a:pt x="132" y="179"/>
                </a:cubicBezTo>
                <a:close/>
                <a:moveTo>
                  <a:pt x="172" y="62"/>
                </a:moveTo>
                <a:cubicBezTo>
                  <a:pt x="166" y="55"/>
                  <a:pt x="161" y="48"/>
                  <a:pt x="154" y="42"/>
                </a:cubicBezTo>
                <a:cubicBezTo>
                  <a:pt x="147" y="35"/>
                  <a:pt x="139" y="32"/>
                  <a:pt x="132" y="28"/>
                </a:cubicBezTo>
                <a:cubicBezTo>
                  <a:pt x="133" y="34"/>
                  <a:pt x="135" y="39"/>
                  <a:pt x="137" y="44"/>
                </a:cubicBezTo>
                <a:cubicBezTo>
                  <a:pt x="139" y="49"/>
                  <a:pt x="139" y="56"/>
                  <a:pt x="140" y="62"/>
                </a:cubicBezTo>
                <a:cubicBezTo>
                  <a:pt x="172" y="62"/>
                  <a:pt x="172" y="62"/>
                  <a:pt x="172" y="62"/>
                </a:cubicBezTo>
                <a:close/>
                <a:moveTo>
                  <a:pt x="74" y="28"/>
                </a:moveTo>
                <a:cubicBezTo>
                  <a:pt x="67" y="32"/>
                  <a:pt x="58" y="35"/>
                  <a:pt x="51" y="42"/>
                </a:cubicBezTo>
                <a:cubicBezTo>
                  <a:pt x="46" y="48"/>
                  <a:pt x="39" y="55"/>
                  <a:pt x="35" y="62"/>
                </a:cubicBezTo>
                <a:cubicBezTo>
                  <a:pt x="65" y="62"/>
                  <a:pt x="65" y="62"/>
                  <a:pt x="65" y="62"/>
                </a:cubicBezTo>
                <a:cubicBezTo>
                  <a:pt x="67" y="56"/>
                  <a:pt x="67" y="49"/>
                  <a:pt x="69" y="44"/>
                </a:cubicBezTo>
                <a:cubicBezTo>
                  <a:pt x="70" y="39"/>
                  <a:pt x="72" y="34"/>
                  <a:pt x="74" y="28"/>
                </a:cubicBezTo>
                <a:close/>
              </a:path>
            </a:pathLst>
          </a:custGeom>
          <a:solidFill>
            <a:schemeClr val="bg1"/>
          </a:solid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grpSp>
        <p:nvGrpSpPr>
          <p:cNvPr id="210" name="Group 209">
            <a:extLst>
              <a:ext uri="{FF2B5EF4-FFF2-40B4-BE49-F238E27FC236}">
                <a16:creationId xmlns:a16="http://schemas.microsoft.com/office/drawing/2014/main" id="{3E6FC3DB-80CB-440D-9CD1-C7B674702C34}"/>
              </a:ext>
            </a:extLst>
          </p:cNvPr>
          <p:cNvGrpSpPr/>
          <p:nvPr/>
        </p:nvGrpSpPr>
        <p:grpSpPr>
          <a:xfrm>
            <a:off x="1594001" y="4836045"/>
            <a:ext cx="220232" cy="169350"/>
            <a:chOff x="673036" y="4654336"/>
            <a:chExt cx="242678" cy="175179"/>
          </a:xfrm>
          <a:solidFill>
            <a:schemeClr val="bg1"/>
          </a:solidFill>
        </p:grpSpPr>
        <p:sp>
          <p:nvSpPr>
            <p:cNvPr id="211" name="Rectangle 2050">
              <a:extLst>
                <a:ext uri="{FF2B5EF4-FFF2-40B4-BE49-F238E27FC236}">
                  <a16:creationId xmlns:a16="http://schemas.microsoft.com/office/drawing/2014/main" id="{E091FFA6-43AF-4E68-B6C2-2B004837BCC2}"/>
                </a:ext>
              </a:extLst>
            </p:cNvPr>
            <p:cNvSpPr>
              <a:spLocks noChangeArrowheads="1"/>
            </p:cNvSpPr>
            <p:nvPr/>
          </p:nvSpPr>
          <p:spPr bwMode="auto">
            <a:xfrm>
              <a:off x="787142" y="4794961"/>
              <a:ext cx="14464" cy="30536"/>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2" name="Rectangle 2051">
              <a:extLst>
                <a:ext uri="{FF2B5EF4-FFF2-40B4-BE49-F238E27FC236}">
                  <a16:creationId xmlns:a16="http://schemas.microsoft.com/office/drawing/2014/main" id="{B22ABB95-F747-4656-B4F0-D7124C8F936D}"/>
                </a:ext>
              </a:extLst>
            </p:cNvPr>
            <p:cNvSpPr>
              <a:spLocks noChangeArrowheads="1"/>
            </p:cNvSpPr>
            <p:nvPr/>
          </p:nvSpPr>
          <p:spPr bwMode="auto">
            <a:xfrm>
              <a:off x="756607" y="4814247"/>
              <a:ext cx="75536"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3" name="Freeform 2052">
              <a:extLst>
                <a:ext uri="{FF2B5EF4-FFF2-40B4-BE49-F238E27FC236}">
                  <a16:creationId xmlns:a16="http://schemas.microsoft.com/office/drawing/2014/main" id="{64787B12-0051-4470-97F6-07AF9A454D5A}"/>
                </a:ext>
              </a:extLst>
            </p:cNvPr>
            <p:cNvSpPr>
              <a:spLocks/>
            </p:cNvSpPr>
            <p:nvPr/>
          </p:nvSpPr>
          <p:spPr bwMode="auto">
            <a:xfrm>
              <a:off x="673036" y="4654336"/>
              <a:ext cx="242678" cy="151875"/>
            </a:xfrm>
            <a:custGeom>
              <a:avLst/>
              <a:gdLst>
                <a:gd name="T0" fmla="*/ 186 w 302"/>
                <a:gd name="T1" fmla="*/ 189 h 189"/>
                <a:gd name="T2" fmla="*/ 0 w 302"/>
                <a:gd name="T3" fmla="*/ 189 h 189"/>
                <a:gd name="T4" fmla="*/ 0 w 302"/>
                <a:gd name="T5" fmla="*/ 0 h 189"/>
                <a:gd name="T6" fmla="*/ 302 w 302"/>
                <a:gd name="T7" fmla="*/ 0 h 189"/>
                <a:gd name="T8" fmla="*/ 302 w 302"/>
                <a:gd name="T9" fmla="*/ 66 h 189"/>
                <a:gd name="T10" fmla="*/ 283 w 302"/>
                <a:gd name="T11" fmla="*/ 66 h 189"/>
                <a:gd name="T12" fmla="*/ 283 w 302"/>
                <a:gd name="T13" fmla="*/ 19 h 189"/>
                <a:gd name="T14" fmla="*/ 19 w 302"/>
                <a:gd name="T15" fmla="*/ 19 h 189"/>
                <a:gd name="T16" fmla="*/ 19 w 302"/>
                <a:gd name="T17" fmla="*/ 170 h 189"/>
                <a:gd name="T18" fmla="*/ 186 w 302"/>
                <a:gd name="T19" fmla="*/ 170 h 189"/>
                <a:gd name="T20" fmla="*/ 186 w 302"/>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2" h="189">
                  <a:moveTo>
                    <a:pt x="186" y="189"/>
                  </a:moveTo>
                  <a:lnTo>
                    <a:pt x="0" y="189"/>
                  </a:lnTo>
                  <a:lnTo>
                    <a:pt x="0" y="0"/>
                  </a:lnTo>
                  <a:lnTo>
                    <a:pt x="302" y="0"/>
                  </a:lnTo>
                  <a:lnTo>
                    <a:pt x="302" y="66"/>
                  </a:lnTo>
                  <a:lnTo>
                    <a:pt x="283" y="66"/>
                  </a:lnTo>
                  <a:lnTo>
                    <a:pt x="283" y="19"/>
                  </a:lnTo>
                  <a:lnTo>
                    <a:pt x="19" y="19"/>
                  </a:lnTo>
                  <a:lnTo>
                    <a:pt x="19" y="170"/>
                  </a:lnTo>
                  <a:lnTo>
                    <a:pt x="186" y="170"/>
                  </a:lnTo>
                  <a:lnTo>
                    <a:pt x="186" y="189"/>
                  </a:lnTo>
                  <a:close/>
                </a:path>
              </a:pathLst>
            </a:cu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4" name="Rectangle 2053">
              <a:extLst>
                <a:ext uri="{FF2B5EF4-FFF2-40B4-BE49-F238E27FC236}">
                  <a16:creationId xmlns:a16="http://schemas.microsoft.com/office/drawing/2014/main" id="{D091326B-AFB3-4D06-83B0-B5DFCC927C84}"/>
                </a:ext>
              </a:extLst>
            </p:cNvPr>
            <p:cNvSpPr>
              <a:spLocks noChangeArrowheads="1"/>
            </p:cNvSpPr>
            <p:nvPr/>
          </p:nvSpPr>
          <p:spPr bwMode="auto">
            <a:xfrm>
              <a:off x="726071"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5" name="Rectangle 2054">
              <a:extLst>
                <a:ext uri="{FF2B5EF4-FFF2-40B4-BE49-F238E27FC236}">
                  <a16:creationId xmlns:a16="http://schemas.microsoft.com/office/drawing/2014/main" id="{845EF50F-EA49-4003-A579-06E698C41946}"/>
                </a:ext>
              </a:extLst>
            </p:cNvPr>
            <p:cNvSpPr>
              <a:spLocks noChangeArrowheads="1"/>
            </p:cNvSpPr>
            <p:nvPr/>
          </p:nvSpPr>
          <p:spPr bwMode="auto">
            <a:xfrm>
              <a:off x="726071"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6" name="Rectangle 2055">
              <a:extLst>
                <a:ext uri="{FF2B5EF4-FFF2-40B4-BE49-F238E27FC236}">
                  <a16:creationId xmlns:a16="http://schemas.microsoft.com/office/drawing/2014/main" id="{C3319F2F-6109-49A8-9F5D-0CAAC4387932}"/>
                </a:ext>
              </a:extLst>
            </p:cNvPr>
            <p:cNvSpPr>
              <a:spLocks noChangeArrowheads="1"/>
            </p:cNvSpPr>
            <p:nvPr/>
          </p:nvSpPr>
          <p:spPr bwMode="auto">
            <a:xfrm>
              <a:off x="756607"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7" name="Rectangle 2056">
              <a:extLst>
                <a:ext uri="{FF2B5EF4-FFF2-40B4-BE49-F238E27FC236}">
                  <a16:creationId xmlns:a16="http://schemas.microsoft.com/office/drawing/2014/main" id="{4715DF0B-B9EB-45B3-9F3A-307DF408716D}"/>
                </a:ext>
              </a:extLst>
            </p:cNvPr>
            <p:cNvSpPr>
              <a:spLocks noChangeArrowheads="1"/>
            </p:cNvSpPr>
            <p:nvPr/>
          </p:nvSpPr>
          <p:spPr bwMode="auto">
            <a:xfrm>
              <a:off x="756607"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8" name="Rectangle 2057">
              <a:extLst>
                <a:ext uri="{FF2B5EF4-FFF2-40B4-BE49-F238E27FC236}">
                  <a16:creationId xmlns:a16="http://schemas.microsoft.com/office/drawing/2014/main" id="{49D8C716-F020-40A6-BF3F-7BA00F16AEFC}"/>
                </a:ext>
              </a:extLst>
            </p:cNvPr>
            <p:cNvSpPr>
              <a:spLocks noChangeArrowheads="1"/>
            </p:cNvSpPr>
            <p:nvPr/>
          </p:nvSpPr>
          <p:spPr bwMode="auto">
            <a:xfrm>
              <a:off x="787142" y="4737908"/>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19" name="Rectangle 2058">
              <a:extLst>
                <a:ext uri="{FF2B5EF4-FFF2-40B4-BE49-F238E27FC236}">
                  <a16:creationId xmlns:a16="http://schemas.microsoft.com/office/drawing/2014/main" id="{39050EF9-F416-4CDD-BABB-E321EAB059C2}"/>
                </a:ext>
              </a:extLst>
            </p:cNvPr>
            <p:cNvSpPr>
              <a:spLocks noChangeArrowheads="1"/>
            </p:cNvSpPr>
            <p:nvPr/>
          </p:nvSpPr>
          <p:spPr bwMode="auto">
            <a:xfrm>
              <a:off x="787142" y="4707372"/>
              <a:ext cx="14464"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20" name="Rectangle 2059">
              <a:extLst>
                <a:ext uri="{FF2B5EF4-FFF2-40B4-BE49-F238E27FC236}">
                  <a16:creationId xmlns:a16="http://schemas.microsoft.com/office/drawing/2014/main" id="{049D773D-B779-40B2-88C8-B4658849D5BA}"/>
                </a:ext>
              </a:extLst>
            </p:cNvPr>
            <p:cNvSpPr>
              <a:spLocks noChangeArrowheads="1"/>
            </p:cNvSpPr>
            <p:nvPr/>
          </p:nvSpPr>
          <p:spPr bwMode="auto">
            <a:xfrm>
              <a:off x="816875" y="4737908"/>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21" name="Rectangle 2060">
              <a:extLst>
                <a:ext uri="{FF2B5EF4-FFF2-40B4-BE49-F238E27FC236}">
                  <a16:creationId xmlns:a16="http://schemas.microsoft.com/office/drawing/2014/main" id="{66A7A4BD-F15B-4E6C-B1E4-D52959159778}"/>
                </a:ext>
              </a:extLst>
            </p:cNvPr>
            <p:cNvSpPr>
              <a:spLocks noChangeArrowheads="1"/>
            </p:cNvSpPr>
            <p:nvPr/>
          </p:nvSpPr>
          <p:spPr bwMode="auto">
            <a:xfrm>
              <a:off x="816875"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
          <p:nvSpPr>
            <p:cNvPr id="222" name="Rectangle 2061">
              <a:extLst>
                <a:ext uri="{FF2B5EF4-FFF2-40B4-BE49-F238E27FC236}">
                  <a16:creationId xmlns:a16="http://schemas.microsoft.com/office/drawing/2014/main" id="{A5171E77-906B-4FE2-9811-65600B71513F}"/>
                </a:ext>
              </a:extLst>
            </p:cNvPr>
            <p:cNvSpPr>
              <a:spLocks noChangeArrowheads="1"/>
            </p:cNvSpPr>
            <p:nvPr/>
          </p:nvSpPr>
          <p:spPr bwMode="auto">
            <a:xfrm>
              <a:off x="847410" y="4707372"/>
              <a:ext cx="15268" cy="15268"/>
            </a:xfrm>
            <a:prstGeom prst="rect">
              <a:avLst/>
            </a:prstGeom>
            <a:grp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grpSp>
      <p:sp>
        <p:nvSpPr>
          <p:cNvPr id="223" name="Freeform 5">
            <a:extLst>
              <a:ext uri="{FF2B5EF4-FFF2-40B4-BE49-F238E27FC236}">
                <a16:creationId xmlns:a16="http://schemas.microsoft.com/office/drawing/2014/main" id="{93381C85-AF8B-4DCB-AA54-EDE0946D6C19}"/>
              </a:ext>
            </a:extLst>
          </p:cNvPr>
          <p:cNvSpPr>
            <a:spLocks noEditPoints="1"/>
          </p:cNvSpPr>
          <p:nvPr/>
        </p:nvSpPr>
        <p:spPr bwMode="auto">
          <a:xfrm>
            <a:off x="1742982" y="4899788"/>
            <a:ext cx="125339" cy="135051"/>
          </a:xfrm>
          <a:custGeom>
            <a:avLst/>
            <a:gdLst>
              <a:gd name="T0" fmla="*/ 63 w 205"/>
              <a:gd name="T1" fmla="*/ 198 h 207"/>
              <a:gd name="T2" fmla="*/ 7 w 205"/>
              <a:gd name="T3" fmla="*/ 144 h 207"/>
              <a:gd name="T4" fmla="*/ 7 w 205"/>
              <a:gd name="T5" fmla="*/ 63 h 207"/>
              <a:gd name="T6" fmla="*/ 63 w 205"/>
              <a:gd name="T7" fmla="*/ 9 h 207"/>
              <a:gd name="T8" fmla="*/ 142 w 205"/>
              <a:gd name="T9" fmla="*/ 9 h 207"/>
              <a:gd name="T10" fmla="*/ 198 w 205"/>
              <a:gd name="T11" fmla="*/ 63 h 207"/>
              <a:gd name="T12" fmla="*/ 198 w 205"/>
              <a:gd name="T13" fmla="*/ 144 h 207"/>
              <a:gd name="T14" fmla="*/ 142 w 205"/>
              <a:gd name="T15" fmla="*/ 198 h 207"/>
              <a:gd name="T16" fmla="*/ 35 w 205"/>
              <a:gd name="T17" fmla="*/ 146 h 207"/>
              <a:gd name="T18" fmla="*/ 74 w 205"/>
              <a:gd name="T19" fmla="*/ 179 h 207"/>
              <a:gd name="T20" fmla="*/ 65 w 205"/>
              <a:gd name="T21" fmla="*/ 146 h 207"/>
              <a:gd name="T22" fmla="*/ 23 w 205"/>
              <a:gd name="T23" fmla="*/ 104 h 207"/>
              <a:gd name="T24" fmla="*/ 25 w 205"/>
              <a:gd name="T25" fmla="*/ 123 h 207"/>
              <a:gd name="T26" fmla="*/ 62 w 205"/>
              <a:gd name="T27" fmla="*/ 114 h 207"/>
              <a:gd name="T28" fmla="*/ 62 w 205"/>
              <a:gd name="T29" fmla="*/ 95 h 207"/>
              <a:gd name="T30" fmla="*/ 25 w 205"/>
              <a:gd name="T31" fmla="*/ 84 h 207"/>
              <a:gd name="T32" fmla="*/ 104 w 205"/>
              <a:gd name="T33" fmla="*/ 25 h 207"/>
              <a:gd name="T34" fmla="*/ 93 w 205"/>
              <a:gd name="T35" fmla="*/ 42 h 207"/>
              <a:gd name="T36" fmla="*/ 88 w 205"/>
              <a:gd name="T37" fmla="*/ 62 h 207"/>
              <a:gd name="T38" fmla="*/ 114 w 205"/>
              <a:gd name="T39" fmla="*/ 53 h 207"/>
              <a:gd name="T40" fmla="*/ 107 w 205"/>
              <a:gd name="T41" fmla="*/ 34 h 207"/>
              <a:gd name="T42" fmla="*/ 84 w 205"/>
              <a:gd name="T43" fmla="*/ 84 h 207"/>
              <a:gd name="T44" fmla="*/ 84 w 205"/>
              <a:gd name="T45" fmla="*/ 104 h 207"/>
              <a:gd name="T46" fmla="*/ 84 w 205"/>
              <a:gd name="T47" fmla="*/ 123 h 207"/>
              <a:gd name="T48" fmla="*/ 121 w 205"/>
              <a:gd name="T49" fmla="*/ 114 h 207"/>
              <a:gd name="T50" fmla="*/ 121 w 205"/>
              <a:gd name="T51" fmla="*/ 95 h 207"/>
              <a:gd name="T52" fmla="*/ 84 w 205"/>
              <a:gd name="T53" fmla="*/ 84 h 207"/>
              <a:gd name="T54" fmla="*/ 180 w 205"/>
              <a:gd name="T55" fmla="*/ 84 h 207"/>
              <a:gd name="T56" fmla="*/ 144 w 205"/>
              <a:gd name="T57" fmla="*/ 95 h 207"/>
              <a:gd name="T58" fmla="*/ 144 w 205"/>
              <a:gd name="T59" fmla="*/ 114 h 207"/>
              <a:gd name="T60" fmla="*/ 180 w 205"/>
              <a:gd name="T61" fmla="*/ 123 h 207"/>
              <a:gd name="T62" fmla="*/ 182 w 205"/>
              <a:gd name="T63" fmla="*/ 104 h 207"/>
              <a:gd name="T64" fmla="*/ 107 w 205"/>
              <a:gd name="T65" fmla="*/ 174 h 207"/>
              <a:gd name="T66" fmla="*/ 114 w 205"/>
              <a:gd name="T67" fmla="*/ 154 h 207"/>
              <a:gd name="T68" fmla="*/ 88 w 205"/>
              <a:gd name="T69" fmla="*/ 146 h 207"/>
              <a:gd name="T70" fmla="*/ 93 w 205"/>
              <a:gd name="T71" fmla="*/ 165 h 207"/>
              <a:gd name="T72" fmla="*/ 104 w 205"/>
              <a:gd name="T73" fmla="*/ 182 h 207"/>
              <a:gd name="T74" fmla="*/ 154 w 205"/>
              <a:gd name="T75" fmla="*/ 167 h 207"/>
              <a:gd name="T76" fmla="*/ 140 w 205"/>
              <a:gd name="T77" fmla="*/ 146 h 207"/>
              <a:gd name="T78" fmla="*/ 132 w 205"/>
              <a:gd name="T79" fmla="*/ 179 h 207"/>
              <a:gd name="T80" fmla="*/ 154 w 205"/>
              <a:gd name="T81" fmla="*/ 42 h 207"/>
              <a:gd name="T82" fmla="*/ 137 w 205"/>
              <a:gd name="T83" fmla="*/ 44 h 207"/>
              <a:gd name="T84" fmla="*/ 172 w 205"/>
              <a:gd name="T85" fmla="*/ 62 h 207"/>
              <a:gd name="T86" fmla="*/ 51 w 205"/>
              <a:gd name="T87" fmla="*/ 42 h 207"/>
              <a:gd name="T88" fmla="*/ 65 w 205"/>
              <a:gd name="T89" fmla="*/ 62 h 207"/>
              <a:gd name="T90" fmla="*/ 74 w 205"/>
              <a:gd name="T91" fmla="*/ 28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5" h="207">
                <a:moveTo>
                  <a:pt x="104" y="207"/>
                </a:moveTo>
                <a:cubicBezTo>
                  <a:pt x="88" y="207"/>
                  <a:pt x="76" y="203"/>
                  <a:pt x="63" y="198"/>
                </a:cubicBezTo>
                <a:cubicBezTo>
                  <a:pt x="49" y="193"/>
                  <a:pt x="39" y="186"/>
                  <a:pt x="30" y="177"/>
                </a:cubicBezTo>
                <a:cubicBezTo>
                  <a:pt x="21" y="167"/>
                  <a:pt x="13" y="156"/>
                  <a:pt x="7" y="144"/>
                </a:cubicBezTo>
                <a:cubicBezTo>
                  <a:pt x="2" y="132"/>
                  <a:pt x="0" y="118"/>
                  <a:pt x="0" y="104"/>
                </a:cubicBezTo>
                <a:cubicBezTo>
                  <a:pt x="0" y="90"/>
                  <a:pt x="2" y="76"/>
                  <a:pt x="7" y="63"/>
                </a:cubicBezTo>
                <a:cubicBezTo>
                  <a:pt x="13" y="51"/>
                  <a:pt x="21" y="41"/>
                  <a:pt x="30" y="30"/>
                </a:cubicBezTo>
                <a:cubicBezTo>
                  <a:pt x="39" y="21"/>
                  <a:pt x="49" y="14"/>
                  <a:pt x="63" y="9"/>
                </a:cubicBezTo>
                <a:cubicBezTo>
                  <a:pt x="76" y="4"/>
                  <a:pt x="88" y="0"/>
                  <a:pt x="104" y="0"/>
                </a:cubicBezTo>
                <a:cubicBezTo>
                  <a:pt x="118" y="0"/>
                  <a:pt x="130" y="4"/>
                  <a:pt x="142" y="9"/>
                </a:cubicBezTo>
                <a:cubicBezTo>
                  <a:pt x="156" y="14"/>
                  <a:pt x="166" y="21"/>
                  <a:pt x="175" y="30"/>
                </a:cubicBezTo>
                <a:cubicBezTo>
                  <a:pt x="184" y="41"/>
                  <a:pt x="193" y="51"/>
                  <a:pt x="198" y="63"/>
                </a:cubicBezTo>
                <a:cubicBezTo>
                  <a:pt x="203" y="76"/>
                  <a:pt x="205" y="90"/>
                  <a:pt x="205" y="104"/>
                </a:cubicBezTo>
                <a:cubicBezTo>
                  <a:pt x="205" y="118"/>
                  <a:pt x="203" y="132"/>
                  <a:pt x="198" y="144"/>
                </a:cubicBezTo>
                <a:cubicBezTo>
                  <a:pt x="193" y="156"/>
                  <a:pt x="184" y="167"/>
                  <a:pt x="175" y="177"/>
                </a:cubicBezTo>
                <a:cubicBezTo>
                  <a:pt x="166" y="186"/>
                  <a:pt x="156" y="193"/>
                  <a:pt x="142" y="198"/>
                </a:cubicBezTo>
                <a:cubicBezTo>
                  <a:pt x="130" y="203"/>
                  <a:pt x="118" y="207"/>
                  <a:pt x="104" y="207"/>
                </a:cubicBezTo>
                <a:close/>
                <a:moveTo>
                  <a:pt x="35" y="146"/>
                </a:moveTo>
                <a:cubicBezTo>
                  <a:pt x="39" y="154"/>
                  <a:pt x="46" y="160"/>
                  <a:pt x="51" y="167"/>
                </a:cubicBezTo>
                <a:cubicBezTo>
                  <a:pt x="58" y="172"/>
                  <a:pt x="67" y="175"/>
                  <a:pt x="74" y="179"/>
                </a:cubicBezTo>
                <a:cubicBezTo>
                  <a:pt x="72" y="174"/>
                  <a:pt x="70" y="168"/>
                  <a:pt x="69" y="163"/>
                </a:cubicBezTo>
                <a:cubicBezTo>
                  <a:pt x="67" y="158"/>
                  <a:pt x="67" y="153"/>
                  <a:pt x="65" y="146"/>
                </a:cubicBezTo>
                <a:cubicBezTo>
                  <a:pt x="35" y="146"/>
                  <a:pt x="35" y="146"/>
                  <a:pt x="35" y="146"/>
                </a:cubicBezTo>
                <a:close/>
                <a:moveTo>
                  <a:pt x="23" y="104"/>
                </a:moveTo>
                <a:cubicBezTo>
                  <a:pt x="23" y="107"/>
                  <a:pt x="23" y="111"/>
                  <a:pt x="23" y="114"/>
                </a:cubicBezTo>
                <a:cubicBezTo>
                  <a:pt x="23" y="118"/>
                  <a:pt x="25" y="119"/>
                  <a:pt x="25" y="123"/>
                </a:cubicBezTo>
                <a:cubicBezTo>
                  <a:pt x="62" y="123"/>
                  <a:pt x="62" y="123"/>
                  <a:pt x="62" y="123"/>
                </a:cubicBezTo>
                <a:cubicBezTo>
                  <a:pt x="62" y="119"/>
                  <a:pt x="62" y="116"/>
                  <a:pt x="62" y="114"/>
                </a:cubicBezTo>
                <a:cubicBezTo>
                  <a:pt x="62" y="111"/>
                  <a:pt x="62" y="107"/>
                  <a:pt x="62" y="104"/>
                </a:cubicBezTo>
                <a:cubicBezTo>
                  <a:pt x="62" y="100"/>
                  <a:pt x="62" y="97"/>
                  <a:pt x="62" y="95"/>
                </a:cubicBezTo>
                <a:cubicBezTo>
                  <a:pt x="62" y="91"/>
                  <a:pt x="62" y="88"/>
                  <a:pt x="62" y="84"/>
                </a:cubicBezTo>
                <a:cubicBezTo>
                  <a:pt x="25" y="84"/>
                  <a:pt x="25" y="84"/>
                  <a:pt x="25" y="84"/>
                </a:cubicBezTo>
                <a:cubicBezTo>
                  <a:pt x="23" y="91"/>
                  <a:pt x="23" y="97"/>
                  <a:pt x="23" y="104"/>
                </a:cubicBezTo>
                <a:close/>
                <a:moveTo>
                  <a:pt x="104" y="25"/>
                </a:moveTo>
                <a:cubicBezTo>
                  <a:pt x="100" y="27"/>
                  <a:pt x="98" y="30"/>
                  <a:pt x="98" y="34"/>
                </a:cubicBezTo>
                <a:cubicBezTo>
                  <a:pt x="97" y="35"/>
                  <a:pt x="95" y="39"/>
                  <a:pt x="93" y="42"/>
                </a:cubicBezTo>
                <a:cubicBezTo>
                  <a:pt x="93" y="46"/>
                  <a:pt x="91" y="49"/>
                  <a:pt x="91" y="53"/>
                </a:cubicBezTo>
                <a:cubicBezTo>
                  <a:pt x="90" y="56"/>
                  <a:pt x="90" y="58"/>
                  <a:pt x="88" y="62"/>
                </a:cubicBezTo>
                <a:cubicBezTo>
                  <a:pt x="118" y="62"/>
                  <a:pt x="118" y="62"/>
                  <a:pt x="118" y="62"/>
                </a:cubicBezTo>
                <a:cubicBezTo>
                  <a:pt x="116" y="58"/>
                  <a:pt x="116" y="56"/>
                  <a:pt x="114" y="53"/>
                </a:cubicBezTo>
                <a:cubicBezTo>
                  <a:pt x="114" y="49"/>
                  <a:pt x="112" y="46"/>
                  <a:pt x="112" y="42"/>
                </a:cubicBezTo>
                <a:cubicBezTo>
                  <a:pt x="111" y="39"/>
                  <a:pt x="109" y="35"/>
                  <a:pt x="107" y="34"/>
                </a:cubicBezTo>
                <a:cubicBezTo>
                  <a:pt x="105" y="30"/>
                  <a:pt x="105" y="27"/>
                  <a:pt x="104" y="25"/>
                </a:cubicBezTo>
                <a:close/>
                <a:moveTo>
                  <a:pt x="84" y="84"/>
                </a:moveTo>
                <a:cubicBezTo>
                  <a:pt x="84" y="88"/>
                  <a:pt x="84" y="91"/>
                  <a:pt x="84" y="95"/>
                </a:cubicBezTo>
                <a:cubicBezTo>
                  <a:pt x="84" y="97"/>
                  <a:pt x="84" y="100"/>
                  <a:pt x="84" y="104"/>
                </a:cubicBezTo>
                <a:cubicBezTo>
                  <a:pt x="84" y="107"/>
                  <a:pt x="84" y="111"/>
                  <a:pt x="84" y="114"/>
                </a:cubicBezTo>
                <a:cubicBezTo>
                  <a:pt x="84" y="116"/>
                  <a:pt x="84" y="119"/>
                  <a:pt x="84" y="123"/>
                </a:cubicBezTo>
                <a:cubicBezTo>
                  <a:pt x="119" y="123"/>
                  <a:pt x="119" y="123"/>
                  <a:pt x="119" y="123"/>
                </a:cubicBezTo>
                <a:cubicBezTo>
                  <a:pt x="121" y="119"/>
                  <a:pt x="121" y="116"/>
                  <a:pt x="121" y="114"/>
                </a:cubicBezTo>
                <a:cubicBezTo>
                  <a:pt x="121" y="111"/>
                  <a:pt x="121" y="107"/>
                  <a:pt x="121" y="104"/>
                </a:cubicBezTo>
                <a:cubicBezTo>
                  <a:pt x="121" y="100"/>
                  <a:pt x="121" y="97"/>
                  <a:pt x="121" y="95"/>
                </a:cubicBezTo>
                <a:cubicBezTo>
                  <a:pt x="121" y="91"/>
                  <a:pt x="121" y="88"/>
                  <a:pt x="121" y="84"/>
                </a:cubicBezTo>
                <a:cubicBezTo>
                  <a:pt x="84" y="84"/>
                  <a:pt x="84" y="84"/>
                  <a:pt x="84" y="84"/>
                </a:cubicBezTo>
                <a:close/>
                <a:moveTo>
                  <a:pt x="182" y="104"/>
                </a:moveTo>
                <a:cubicBezTo>
                  <a:pt x="182" y="97"/>
                  <a:pt x="182" y="91"/>
                  <a:pt x="180" y="84"/>
                </a:cubicBezTo>
                <a:cubicBezTo>
                  <a:pt x="144" y="84"/>
                  <a:pt x="144" y="84"/>
                  <a:pt x="144" y="84"/>
                </a:cubicBezTo>
                <a:cubicBezTo>
                  <a:pt x="144" y="88"/>
                  <a:pt x="144" y="91"/>
                  <a:pt x="144" y="95"/>
                </a:cubicBezTo>
                <a:cubicBezTo>
                  <a:pt x="144" y="97"/>
                  <a:pt x="144" y="100"/>
                  <a:pt x="144" y="104"/>
                </a:cubicBezTo>
                <a:cubicBezTo>
                  <a:pt x="144" y="107"/>
                  <a:pt x="144" y="111"/>
                  <a:pt x="144" y="114"/>
                </a:cubicBezTo>
                <a:cubicBezTo>
                  <a:pt x="144" y="116"/>
                  <a:pt x="144" y="119"/>
                  <a:pt x="144" y="123"/>
                </a:cubicBezTo>
                <a:cubicBezTo>
                  <a:pt x="180" y="123"/>
                  <a:pt x="180" y="123"/>
                  <a:pt x="180" y="123"/>
                </a:cubicBezTo>
                <a:cubicBezTo>
                  <a:pt x="180" y="119"/>
                  <a:pt x="182" y="118"/>
                  <a:pt x="182" y="114"/>
                </a:cubicBezTo>
                <a:cubicBezTo>
                  <a:pt x="182" y="111"/>
                  <a:pt x="182" y="107"/>
                  <a:pt x="182" y="104"/>
                </a:cubicBezTo>
                <a:close/>
                <a:moveTo>
                  <a:pt x="104" y="182"/>
                </a:moveTo>
                <a:cubicBezTo>
                  <a:pt x="105" y="181"/>
                  <a:pt x="105" y="177"/>
                  <a:pt x="107" y="174"/>
                </a:cubicBezTo>
                <a:cubicBezTo>
                  <a:pt x="109" y="172"/>
                  <a:pt x="111" y="168"/>
                  <a:pt x="112" y="165"/>
                </a:cubicBezTo>
                <a:cubicBezTo>
                  <a:pt x="112" y="161"/>
                  <a:pt x="114" y="158"/>
                  <a:pt x="114" y="154"/>
                </a:cubicBezTo>
                <a:cubicBezTo>
                  <a:pt x="116" y="153"/>
                  <a:pt x="116" y="149"/>
                  <a:pt x="118" y="146"/>
                </a:cubicBezTo>
                <a:cubicBezTo>
                  <a:pt x="88" y="146"/>
                  <a:pt x="88" y="146"/>
                  <a:pt x="88" y="146"/>
                </a:cubicBezTo>
                <a:cubicBezTo>
                  <a:pt x="90" y="149"/>
                  <a:pt x="90" y="153"/>
                  <a:pt x="91" y="156"/>
                </a:cubicBezTo>
                <a:cubicBezTo>
                  <a:pt x="91" y="158"/>
                  <a:pt x="93" y="161"/>
                  <a:pt x="93" y="165"/>
                </a:cubicBezTo>
                <a:cubicBezTo>
                  <a:pt x="95" y="168"/>
                  <a:pt x="97" y="172"/>
                  <a:pt x="98" y="174"/>
                </a:cubicBezTo>
                <a:cubicBezTo>
                  <a:pt x="100" y="177"/>
                  <a:pt x="100" y="181"/>
                  <a:pt x="104" y="182"/>
                </a:cubicBezTo>
                <a:close/>
                <a:moveTo>
                  <a:pt x="132" y="179"/>
                </a:moveTo>
                <a:cubicBezTo>
                  <a:pt x="139" y="175"/>
                  <a:pt x="147" y="172"/>
                  <a:pt x="154" y="167"/>
                </a:cubicBezTo>
                <a:cubicBezTo>
                  <a:pt x="159" y="160"/>
                  <a:pt x="166" y="154"/>
                  <a:pt x="170" y="146"/>
                </a:cubicBezTo>
                <a:cubicBezTo>
                  <a:pt x="140" y="146"/>
                  <a:pt x="140" y="146"/>
                  <a:pt x="140" y="146"/>
                </a:cubicBezTo>
                <a:cubicBezTo>
                  <a:pt x="139" y="153"/>
                  <a:pt x="139" y="158"/>
                  <a:pt x="137" y="163"/>
                </a:cubicBezTo>
                <a:cubicBezTo>
                  <a:pt x="135" y="168"/>
                  <a:pt x="133" y="174"/>
                  <a:pt x="132" y="179"/>
                </a:cubicBezTo>
                <a:close/>
                <a:moveTo>
                  <a:pt x="172" y="62"/>
                </a:moveTo>
                <a:cubicBezTo>
                  <a:pt x="166" y="55"/>
                  <a:pt x="161" y="48"/>
                  <a:pt x="154" y="42"/>
                </a:cubicBezTo>
                <a:cubicBezTo>
                  <a:pt x="147" y="35"/>
                  <a:pt x="139" y="32"/>
                  <a:pt x="132" y="28"/>
                </a:cubicBezTo>
                <a:cubicBezTo>
                  <a:pt x="133" y="34"/>
                  <a:pt x="135" y="39"/>
                  <a:pt x="137" y="44"/>
                </a:cubicBezTo>
                <a:cubicBezTo>
                  <a:pt x="139" y="49"/>
                  <a:pt x="139" y="56"/>
                  <a:pt x="140" y="62"/>
                </a:cubicBezTo>
                <a:cubicBezTo>
                  <a:pt x="172" y="62"/>
                  <a:pt x="172" y="62"/>
                  <a:pt x="172" y="62"/>
                </a:cubicBezTo>
                <a:close/>
                <a:moveTo>
                  <a:pt x="74" y="28"/>
                </a:moveTo>
                <a:cubicBezTo>
                  <a:pt x="67" y="32"/>
                  <a:pt x="58" y="35"/>
                  <a:pt x="51" y="42"/>
                </a:cubicBezTo>
                <a:cubicBezTo>
                  <a:pt x="46" y="48"/>
                  <a:pt x="39" y="55"/>
                  <a:pt x="35" y="62"/>
                </a:cubicBezTo>
                <a:cubicBezTo>
                  <a:pt x="65" y="62"/>
                  <a:pt x="65" y="62"/>
                  <a:pt x="65" y="62"/>
                </a:cubicBezTo>
                <a:cubicBezTo>
                  <a:pt x="67" y="56"/>
                  <a:pt x="67" y="49"/>
                  <a:pt x="69" y="44"/>
                </a:cubicBezTo>
                <a:cubicBezTo>
                  <a:pt x="70" y="39"/>
                  <a:pt x="72" y="34"/>
                  <a:pt x="74" y="28"/>
                </a:cubicBezTo>
                <a:close/>
              </a:path>
            </a:pathLst>
          </a:custGeom>
          <a:solidFill>
            <a:schemeClr val="bg1"/>
          </a:solidFill>
          <a:ln>
            <a:noFill/>
          </a:ln>
        </p:spPr>
        <p:txBody>
          <a:bodyPr vert="horz" wrap="square" lIns="0" tIns="0" rIns="0" bIns="0" numCol="1" anchor="t" anchorCtr="0" compatLnSpc="1">
            <a:prstTxWarp prst="textNoShape">
              <a:avLst/>
            </a:prstTxWarp>
          </a:bodyPr>
          <a:lstStyle/>
          <a:p>
            <a:pPr marL="0" marR="0" lvl="0" indent="0" algn="l" defTabSz="896283"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4253142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par>
                                <p:cTn id="8" presetID="10" presetClass="entr" presetSubtype="0" fill="hold"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subTnLst>
                                    <p:set>
                                      <p:cBhvr override="childStyle">
                                        <p:cTn dur="1" fill="hold" display="0" masterRel="nextClick" afterEffect="1"/>
                                        <p:tgtEl>
                                          <p:spTgt spid="193"/>
                                        </p:tgtEl>
                                        <p:attrNameLst>
                                          <p:attrName>style.visibility</p:attrName>
                                        </p:attrNameLst>
                                      </p:cBhvr>
                                      <p:to>
                                        <p:strVal val="hidden"/>
                                      </p:to>
                                    </p:set>
                                  </p:subTnLst>
                                </p:cTn>
                              </p:par>
                              <p:par>
                                <p:cTn id="11" presetID="10" presetClass="entr" presetSubtype="0"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fade">
                                      <p:cBhvr>
                                        <p:cTn id="13" dur="500"/>
                                        <p:tgtEl>
                                          <p:spTgt spid="18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500"/>
                                        <p:tgtEl>
                                          <p:spTgt spid="190"/>
                                        </p:tgtEl>
                                      </p:cBhvr>
                                    </p:animEffect>
                                  </p:childTnLst>
                                </p:cTn>
                              </p:par>
                              <p:par>
                                <p:cTn id="17" presetID="10" presetClass="entr" presetSubtype="0" fill="hold" nodeType="withEffect">
                                  <p:stCondLst>
                                    <p:cond delay="0"/>
                                  </p:stCondLst>
                                  <p:childTnLst>
                                    <p:set>
                                      <p:cBhvr>
                                        <p:cTn id="18" dur="1" fill="hold">
                                          <p:stCondLst>
                                            <p:cond delay="0"/>
                                          </p:stCondLst>
                                        </p:cTn>
                                        <p:tgtEl>
                                          <p:spTgt spid="187"/>
                                        </p:tgtEl>
                                        <p:attrNameLst>
                                          <p:attrName>style.visibility</p:attrName>
                                        </p:attrNameLst>
                                      </p:cBhvr>
                                      <p:to>
                                        <p:strVal val="visible"/>
                                      </p:to>
                                    </p:set>
                                    <p:animEffect transition="in" filter="fade">
                                      <p:cBhvr>
                                        <p:cTn id="19" dur="500"/>
                                        <p:tgtEl>
                                          <p:spTgt spid="18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4"/>
                                        </p:tgtEl>
                                        <p:attrNameLst>
                                          <p:attrName>style.visibility</p:attrName>
                                        </p:attrNameLst>
                                      </p:cBhvr>
                                      <p:to>
                                        <p:strVal val="visible"/>
                                      </p:to>
                                    </p:set>
                                    <p:animEffect transition="in" filter="fade">
                                      <p:cBhvr>
                                        <p:cTn id="22" dur="500"/>
                                        <p:tgtEl>
                                          <p:spTgt spid="184"/>
                                        </p:tgtEl>
                                      </p:cBhvr>
                                    </p:animEffect>
                                  </p:childTnLst>
                                </p:cTn>
                              </p:par>
                              <p:par>
                                <p:cTn id="23" presetID="10" presetClass="entr" presetSubtype="0" fill="hold" nodeType="withEffect">
                                  <p:stCondLst>
                                    <p:cond delay="0"/>
                                  </p:stCondLst>
                                  <p:childTnLst>
                                    <p:set>
                                      <p:cBhvr>
                                        <p:cTn id="24" dur="1" fill="hold">
                                          <p:stCondLst>
                                            <p:cond delay="0"/>
                                          </p:stCondLst>
                                        </p:cTn>
                                        <p:tgtEl>
                                          <p:spTgt spid="181"/>
                                        </p:tgtEl>
                                        <p:attrNameLst>
                                          <p:attrName>style.visibility</p:attrName>
                                        </p:attrNameLst>
                                      </p:cBhvr>
                                      <p:to>
                                        <p:strVal val="visible"/>
                                      </p:to>
                                    </p:set>
                                    <p:animEffect transition="in" filter="fade">
                                      <p:cBhvr>
                                        <p:cTn id="25" dur="500"/>
                                        <p:tgtEl>
                                          <p:spTgt spid="18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1"/>
                                        </p:tgtEl>
                                        <p:attrNameLst>
                                          <p:attrName>style.visibility</p:attrName>
                                        </p:attrNameLst>
                                      </p:cBhvr>
                                      <p:to>
                                        <p:strVal val="visible"/>
                                      </p:to>
                                    </p:set>
                                    <p:animEffect transition="in" filter="fade">
                                      <p:cBhvr>
                                        <p:cTn id="28" dur="500"/>
                                        <p:tgtEl>
                                          <p:spTgt spid="191"/>
                                        </p:tgtEl>
                                      </p:cBhvr>
                                    </p:animEffect>
                                  </p:childTnLst>
                                  <p:subTnLst>
                                    <p:set>
                                      <p:cBhvr override="childStyle">
                                        <p:cTn dur="1" fill="hold" display="0" masterRel="nextClick" afterEffect="1"/>
                                        <p:tgtEl>
                                          <p:spTgt spid="191"/>
                                        </p:tgtEl>
                                        <p:attrNameLst>
                                          <p:attrName>style.visibility</p:attrName>
                                        </p:attrNameLst>
                                      </p:cBhvr>
                                      <p:to>
                                        <p:strVal val="hidden"/>
                                      </p:to>
                                    </p:set>
                                  </p:subTnLst>
                                </p:cTn>
                              </p:par>
                              <p:par>
                                <p:cTn id="29" presetID="10" presetClass="entr" presetSubtype="0"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subTnLst>
                                    <p:set>
                                      <p:cBhvr override="childStyle">
                                        <p:cTn dur="1" fill="hold" display="0" masterRel="nextClick" afterEffect="1"/>
                                        <p:tgtEl>
                                          <p:spTgt spid="192"/>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6"/>
                                        </p:tgtEl>
                                        <p:attrNameLst>
                                          <p:attrName>style.visibility</p:attrName>
                                        </p:attrNameLst>
                                      </p:cBhvr>
                                      <p:to>
                                        <p:strVal val="visible"/>
                                      </p:to>
                                    </p:set>
                                    <p:animEffect transition="in" filter="fade">
                                      <p:cBhvr>
                                        <p:cTn id="36" dur="500"/>
                                        <p:tgtEl>
                                          <p:spTgt spid="176"/>
                                        </p:tgtEl>
                                      </p:cBhvr>
                                    </p:animEffect>
                                  </p:childTnLst>
                                </p:cTn>
                              </p:par>
                              <p:par>
                                <p:cTn id="37" presetID="10" presetClass="entr" presetSubtype="0" fill="hold" nodeType="withEffect">
                                  <p:stCondLst>
                                    <p:cond delay="0"/>
                                  </p:stCondLst>
                                  <p:childTnLst>
                                    <p:set>
                                      <p:cBhvr>
                                        <p:cTn id="38" dur="1" fill="hold">
                                          <p:stCondLst>
                                            <p:cond delay="0"/>
                                          </p:stCondLst>
                                        </p:cTn>
                                        <p:tgtEl>
                                          <p:spTgt spid="175"/>
                                        </p:tgtEl>
                                        <p:attrNameLst>
                                          <p:attrName>style.visibility</p:attrName>
                                        </p:attrNameLst>
                                      </p:cBhvr>
                                      <p:to>
                                        <p:strVal val="visible"/>
                                      </p:to>
                                    </p:set>
                                    <p:animEffect transition="in" filter="fade">
                                      <p:cBhvr>
                                        <p:cTn id="39" dur="500"/>
                                        <p:tgtEl>
                                          <p:spTgt spid="17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4"/>
                                        </p:tgtEl>
                                        <p:attrNameLst>
                                          <p:attrName>style.visibility</p:attrName>
                                        </p:attrNameLst>
                                      </p:cBhvr>
                                      <p:to>
                                        <p:strVal val="visible"/>
                                      </p:to>
                                    </p:set>
                                    <p:animEffect transition="in" filter="fade">
                                      <p:cBhvr>
                                        <p:cTn id="42" dur="500"/>
                                        <p:tgtEl>
                                          <p:spTgt spid="174"/>
                                        </p:tgtEl>
                                      </p:cBhvr>
                                    </p:animEffect>
                                  </p:childTnLst>
                                </p:cTn>
                              </p:par>
                              <p:par>
                                <p:cTn id="43" presetID="10" presetClass="entr" presetSubtype="0" fill="hold" nodeType="withEffect">
                                  <p:stCondLst>
                                    <p:cond delay="0"/>
                                  </p:stCondLst>
                                  <p:childTnLst>
                                    <p:set>
                                      <p:cBhvr>
                                        <p:cTn id="44" dur="1" fill="hold">
                                          <p:stCondLst>
                                            <p:cond delay="0"/>
                                          </p:stCondLst>
                                        </p:cTn>
                                        <p:tgtEl>
                                          <p:spTgt spid="173"/>
                                        </p:tgtEl>
                                        <p:attrNameLst>
                                          <p:attrName>style.visibility</p:attrName>
                                        </p:attrNameLst>
                                      </p:cBhvr>
                                      <p:to>
                                        <p:strVal val="visible"/>
                                      </p:to>
                                    </p:set>
                                    <p:animEffect transition="in" filter="fade">
                                      <p:cBhvr>
                                        <p:cTn id="45" dur="500"/>
                                        <p:tgtEl>
                                          <p:spTgt spid="17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4"/>
                                        </p:tgtEl>
                                        <p:attrNameLst>
                                          <p:attrName>style.visibility</p:attrName>
                                        </p:attrNameLst>
                                      </p:cBhvr>
                                      <p:to>
                                        <p:strVal val="visible"/>
                                      </p:to>
                                    </p:set>
                                    <p:animEffect transition="in" filter="fade">
                                      <p:cBhvr>
                                        <p:cTn id="48" dur="500"/>
                                        <p:tgtEl>
                                          <p:spTgt spid="15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2"/>
                                        </p:tgtEl>
                                        <p:attrNameLst>
                                          <p:attrName>style.visibility</p:attrName>
                                        </p:attrNameLst>
                                      </p:cBhvr>
                                      <p:to>
                                        <p:strVal val="visible"/>
                                      </p:to>
                                    </p:set>
                                    <p:animEffect transition="in" filter="fade">
                                      <p:cBhvr>
                                        <p:cTn id="51" dur="500"/>
                                        <p:tgtEl>
                                          <p:spTgt spid="142"/>
                                        </p:tgtEl>
                                      </p:cBhvr>
                                    </p:animEffect>
                                  </p:childTnLst>
                                </p:cTn>
                              </p:par>
                              <p:par>
                                <p:cTn id="52" presetID="10" presetClass="entr" presetSubtype="0" fill="hold" nodeType="withEffect">
                                  <p:stCondLst>
                                    <p:cond delay="0"/>
                                  </p:stCondLst>
                                  <p:childTnLst>
                                    <p:set>
                                      <p:cBhvr>
                                        <p:cTn id="53" dur="1" fill="hold">
                                          <p:stCondLst>
                                            <p:cond delay="0"/>
                                          </p:stCondLst>
                                        </p:cTn>
                                        <p:tgtEl>
                                          <p:spTgt spid="141"/>
                                        </p:tgtEl>
                                        <p:attrNameLst>
                                          <p:attrName>style.visibility</p:attrName>
                                        </p:attrNameLst>
                                      </p:cBhvr>
                                      <p:to>
                                        <p:strVal val="visible"/>
                                      </p:to>
                                    </p:set>
                                    <p:animEffect transition="in" filter="fade">
                                      <p:cBhvr>
                                        <p:cTn id="54" dur="500"/>
                                        <p:tgtEl>
                                          <p:spTgt spid="1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7"/>
                                        </p:tgtEl>
                                        <p:attrNameLst>
                                          <p:attrName>style.visibility</p:attrName>
                                        </p:attrNameLst>
                                      </p:cBhvr>
                                      <p:to>
                                        <p:strVal val="visible"/>
                                      </p:to>
                                    </p:set>
                                    <p:animEffect transition="in" filter="fade">
                                      <p:cBhvr>
                                        <p:cTn id="57" dur="500"/>
                                        <p:tgtEl>
                                          <p:spTgt spid="177"/>
                                        </p:tgtEl>
                                      </p:cBhvr>
                                    </p:animEffect>
                                  </p:childTnLst>
                                  <p:subTnLst>
                                    <p:set>
                                      <p:cBhvr override="childStyle">
                                        <p:cTn dur="1" fill="hold" display="0" masterRel="nextClick" afterEffect="1"/>
                                        <p:tgtEl>
                                          <p:spTgt spid="177"/>
                                        </p:tgtEl>
                                        <p:attrNameLst>
                                          <p:attrName>style.visibility</p:attrName>
                                        </p:attrNameLst>
                                      </p:cBhvr>
                                      <p:to>
                                        <p:strVal val="hidden"/>
                                      </p:to>
                                    </p:set>
                                  </p:subTnLst>
                                </p:cTn>
                              </p:par>
                              <p:par>
                                <p:cTn id="58" presetID="10" presetClass="entr" presetSubtype="0" fill="hold" grpId="0" nodeType="with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par>
                                <p:cTn id="61" presetID="10" presetClass="entr" presetSubtype="0" fill="hold" grpId="0" nodeType="withEffect">
                                  <p:stCondLst>
                                    <p:cond delay="0"/>
                                  </p:stCondLst>
                                  <p:childTnLst>
                                    <p:set>
                                      <p:cBhvr>
                                        <p:cTn id="62" dur="1" fill="hold">
                                          <p:stCondLst>
                                            <p:cond delay="0"/>
                                          </p:stCondLst>
                                        </p:cTn>
                                        <p:tgtEl>
                                          <p:spTgt spid="179"/>
                                        </p:tgtEl>
                                        <p:attrNameLst>
                                          <p:attrName>style.visibility</p:attrName>
                                        </p:attrNameLst>
                                      </p:cBhvr>
                                      <p:to>
                                        <p:strVal val="visible"/>
                                      </p:to>
                                    </p:set>
                                    <p:animEffect transition="in" filter="fade">
                                      <p:cBhvr>
                                        <p:cTn id="63" dur="5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par>
                                <p:cTn id="64" presetID="10" presetClass="entr" presetSubtype="0" fill="hold" nodeType="withEffect">
                                  <p:stCondLst>
                                    <p:cond delay="0"/>
                                  </p:stCondLst>
                                  <p:childTnLst>
                                    <p:set>
                                      <p:cBhvr>
                                        <p:cTn id="65" dur="1" fill="hold">
                                          <p:stCondLst>
                                            <p:cond delay="0"/>
                                          </p:stCondLst>
                                        </p:cTn>
                                        <p:tgtEl>
                                          <p:spTgt spid="180"/>
                                        </p:tgtEl>
                                        <p:attrNameLst>
                                          <p:attrName>style.visibility</p:attrName>
                                        </p:attrNameLst>
                                      </p:cBhvr>
                                      <p:to>
                                        <p:strVal val="visible"/>
                                      </p:to>
                                    </p:set>
                                    <p:animEffect transition="in" filter="fade">
                                      <p:cBhvr>
                                        <p:cTn id="66" dur="5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par>
                                <p:cTn id="67" presetID="10" presetClass="entr" presetSubtype="0" fill="hold" nodeType="withEffect">
                                  <p:stCondLst>
                                    <p:cond delay="0"/>
                                  </p:stCondLst>
                                  <p:childTnLst>
                                    <p:set>
                                      <p:cBhvr>
                                        <p:cTn id="68" dur="1" fill="hold">
                                          <p:stCondLst>
                                            <p:cond delay="0"/>
                                          </p:stCondLst>
                                        </p:cTn>
                                        <p:tgtEl>
                                          <p:spTgt spid="153"/>
                                        </p:tgtEl>
                                        <p:attrNameLst>
                                          <p:attrName>style.visibility</p:attrName>
                                        </p:attrNameLst>
                                      </p:cBhvr>
                                      <p:to>
                                        <p:strVal val="visible"/>
                                      </p:to>
                                    </p:set>
                                    <p:animEffect transition="in" filter="fade">
                                      <p:cBhvr>
                                        <p:cTn id="69" dur="500"/>
                                        <p:tgtEl>
                                          <p:spTgt spid="15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70"/>
                                        </p:tgtEl>
                                        <p:attrNameLst>
                                          <p:attrName>style.visibility</p:attrName>
                                        </p:attrNameLst>
                                      </p:cBhvr>
                                      <p:to>
                                        <p:strVal val="visible"/>
                                      </p:to>
                                    </p:set>
                                    <p:animEffect transition="in" filter="fade">
                                      <p:cBhvr>
                                        <p:cTn id="74" dur="500"/>
                                        <p:tgtEl>
                                          <p:spTgt spid="170"/>
                                        </p:tgtEl>
                                      </p:cBhvr>
                                    </p:animEffect>
                                  </p:childTnLst>
                                  <p:subTnLst>
                                    <p:set>
                                      <p:cBhvr override="childStyle">
                                        <p:cTn dur="1" fill="hold" display="0" masterRel="nextClick" afterEffect="1"/>
                                        <p:tgtEl>
                                          <p:spTgt spid="170"/>
                                        </p:tgtEl>
                                        <p:attrNameLst>
                                          <p:attrName>style.visibility</p:attrName>
                                        </p:attrNameLst>
                                      </p:cBhvr>
                                      <p:to>
                                        <p:strVal val="hidden"/>
                                      </p:to>
                                    </p:set>
                                  </p:subTnLst>
                                </p:cTn>
                              </p:par>
                              <p:par>
                                <p:cTn id="75" presetID="10" presetClass="entr" presetSubtype="0" fill="hold" grpId="0" nodeType="withEffect">
                                  <p:stCondLst>
                                    <p:cond delay="0"/>
                                  </p:stCondLst>
                                  <p:childTnLst>
                                    <p:set>
                                      <p:cBhvr>
                                        <p:cTn id="76" dur="1" fill="hold">
                                          <p:stCondLst>
                                            <p:cond delay="0"/>
                                          </p:stCondLst>
                                        </p:cTn>
                                        <p:tgtEl>
                                          <p:spTgt spid="167"/>
                                        </p:tgtEl>
                                        <p:attrNameLst>
                                          <p:attrName>style.visibility</p:attrName>
                                        </p:attrNameLst>
                                      </p:cBhvr>
                                      <p:to>
                                        <p:strVal val="visible"/>
                                      </p:to>
                                    </p:set>
                                    <p:animEffect transition="in" filter="fade">
                                      <p:cBhvr>
                                        <p:cTn id="77" dur="500"/>
                                        <p:tgtEl>
                                          <p:spTgt spid="167"/>
                                        </p:tgtEl>
                                      </p:cBhvr>
                                    </p:animEffect>
                                  </p:childTnLst>
                                </p:cTn>
                              </p:par>
                              <p:par>
                                <p:cTn id="78" presetID="10" presetClass="entr" presetSubtype="0" fill="hold" nodeType="withEffect">
                                  <p:stCondLst>
                                    <p:cond delay="0"/>
                                  </p:stCondLst>
                                  <p:childTnLst>
                                    <p:set>
                                      <p:cBhvr>
                                        <p:cTn id="79" dur="1" fill="hold">
                                          <p:stCondLst>
                                            <p:cond delay="0"/>
                                          </p:stCondLst>
                                        </p:cTn>
                                        <p:tgtEl>
                                          <p:spTgt spid="166"/>
                                        </p:tgtEl>
                                        <p:attrNameLst>
                                          <p:attrName>style.visibility</p:attrName>
                                        </p:attrNameLst>
                                      </p:cBhvr>
                                      <p:to>
                                        <p:strVal val="visible"/>
                                      </p:to>
                                    </p:set>
                                    <p:animEffect transition="in" filter="fade">
                                      <p:cBhvr>
                                        <p:cTn id="80" dur="500"/>
                                        <p:tgtEl>
                                          <p:spTgt spid="16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69"/>
                                        </p:tgtEl>
                                        <p:attrNameLst>
                                          <p:attrName>style.visibility</p:attrName>
                                        </p:attrNameLst>
                                      </p:cBhvr>
                                      <p:to>
                                        <p:strVal val="visible"/>
                                      </p:to>
                                    </p:set>
                                    <p:animEffect transition="in" filter="fade">
                                      <p:cBhvr>
                                        <p:cTn id="83" dur="500"/>
                                        <p:tgtEl>
                                          <p:spTgt spid="169"/>
                                        </p:tgtEl>
                                      </p:cBhvr>
                                    </p:animEffect>
                                  </p:childTnLst>
                                </p:cTn>
                              </p:par>
                              <p:par>
                                <p:cTn id="84" presetID="10" presetClass="entr" presetSubtype="0" fill="hold" nodeType="withEffect">
                                  <p:stCondLst>
                                    <p:cond delay="0"/>
                                  </p:stCondLst>
                                  <p:childTnLst>
                                    <p:set>
                                      <p:cBhvr>
                                        <p:cTn id="85" dur="1" fill="hold">
                                          <p:stCondLst>
                                            <p:cond delay="0"/>
                                          </p:stCondLst>
                                        </p:cTn>
                                        <p:tgtEl>
                                          <p:spTgt spid="168"/>
                                        </p:tgtEl>
                                        <p:attrNameLst>
                                          <p:attrName>style.visibility</p:attrName>
                                        </p:attrNameLst>
                                      </p:cBhvr>
                                      <p:to>
                                        <p:strVal val="visible"/>
                                      </p:to>
                                    </p:set>
                                    <p:animEffect transition="in" filter="fade">
                                      <p:cBhvr>
                                        <p:cTn id="86" dur="500"/>
                                        <p:tgtEl>
                                          <p:spTgt spid="16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15"/>
                                        </p:tgtEl>
                                        <p:attrNameLst>
                                          <p:attrName>style.visibility</p:attrName>
                                        </p:attrNameLst>
                                      </p:cBhvr>
                                      <p:to>
                                        <p:strVal val="visible"/>
                                      </p:to>
                                    </p:set>
                                    <p:animEffect transition="in" filter="fade">
                                      <p:cBhvr>
                                        <p:cTn id="91" dur="500"/>
                                        <p:tgtEl>
                                          <p:spTgt spid="115"/>
                                        </p:tgtEl>
                                      </p:cBhvr>
                                    </p:animEffect>
                                  </p:childTnLst>
                                </p:cTn>
                              </p:par>
                              <p:par>
                                <p:cTn id="92" presetID="10" presetClass="entr" presetSubtype="0" fill="hold" nodeType="withEffect">
                                  <p:stCondLst>
                                    <p:cond delay="0"/>
                                  </p:stCondLst>
                                  <p:childTnLst>
                                    <p:set>
                                      <p:cBhvr>
                                        <p:cTn id="93" dur="1" fill="hold">
                                          <p:stCondLst>
                                            <p:cond delay="0"/>
                                          </p:stCondLst>
                                        </p:cTn>
                                        <p:tgtEl>
                                          <p:spTgt spid="114"/>
                                        </p:tgtEl>
                                        <p:attrNameLst>
                                          <p:attrName>style.visibility</p:attrName>
                                        </p:attrNameLst>
                                      </p:cBhvr>
                                      <p:to>
                                        <p:strVal val="visible"/>
                                      </p:to>
                                    </p:set>
                                    <p:animEffect transition="in" filter="fade">
                                      <p:cBhvr>
                                        <p:cTn id="94" dur="500"/>
                                        <p:tgtEl>
                                          <p:spTgt spid="114"/>
                                        </p:tgtEl>
                                      </p:cBhvr>
                                    </p:animEffect>
                                  </p:childTnLst>
                                </p:cTn>
                              </p:par>
                              <p:par>
                                <p:cTn id="95" presetID="10" presetClass="entr" presetSubtype="0" fill="hold" nodeType="withEffect">
                                  <p:stCondLst>
                                    <p:cond delay="0"/>
                                  </p:stCondLst>
                                  <p:childTnLst>
                                    <p:set>
                                      <p:cBhvr>
                                        <p:cTn id="96" dur="1" fill="hold">
                                          <p:stCondLst>
                                            <p:cond delay="0"/>
                                          </p:stCondLst>
                                        </p:cTn>
                                        <p:tgtEl>
                                          <p:spTgt spid="118"/>
                                        </p:tgtEl>
                                        <p:attrNameLst>
                                          <p:attrName>style.visibility</p:attrName>
                                        </p:attrNameLst>
                                      </p:cBhvr>
                                      <p:to>
                                        <p:strVal val="visible"/>
                                      </p:to>
                                    </p:set>
                                    <p:animEffect transition="in" filter="fade">
                                      <p:cBhvr>
                                        <p:cTn id="97" dur="500"/>
                                        <p:tgtEl>
                                          <p:spTgt spid="118"/>
                                        </p:tgtEl>
                                      </p:cBhvr>
                                    </p:animEffect>
                                  </p:childTnLst>
                                </p:cTn>
                              </p:par>
                              <p:par>
                                <p:cTn id="98" presetID="10" presetClass="entr" presetSubtype="0" fill="hold" nodeType="withEffect">
                                  <p:stCondLst>
                                    <p:cond delay="0"/>
                                  </p:stCondLst>
                                  <p:childTnLst>
                                    <p:set>
                                      <p:cBhvr>
                                        <p:cTn id="99" dur="1" fill="hold">
                                          <p:stCondLst>
                                            <p:cond delay="0"/>
                                          </p:stCondLst>
                                        </p:cTn>
                                        <p:tgtEl>
                                          <p:spTgt spid="116"/>
                                        </p:tgtEl>
                                        <p:attrNameLst>
                                          <p:attrName>style.visibility</p:attrName>
                                        </p:attrNameLst>
                                      </p:cBhvr>
                                      <p:to>
                                        <p:strVal val="visible"/>
                                      </p:to>
                                    </p:set>
                                    <p:animEffect transition="in" filter="fade">
                                      <p:cBhvr>
                                        <p:cTn id="100" dur="500"/>
                                        <p:tgtEl>
                                          <p:spTgt spid="11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17"/>
                                        </p:tgtEl>
                                        <p:attrNameLst>
                                          <p:attrName>style.visibility</p:attrName>
                                        </p:attrNameLst>
                                      </p:cBhvr>
                                      <p:to>
                                        <p:strVal val="visible"/>
                                      </p:to>
                                    </p:set>
                                    <p:animEffect transition="in" filter="fade">
                                      <p:cBhvr>
                                        <p:cTn id="10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7" grpId="0"/>
      <p:bldP spid="142" grpId="0"/>
      <p:bldP spid="154" grpId="0"/>
      <p:bldP spid="167" grpId="0"/>
      <p:bldP spid="169" grpId="0"/>
      <p:bldP spid="174" grpId="0"/>
      <p:bldP spid="176" grpId="0"/>
      <p:bldP spid="177" grpId="0" animBg="1"/>
      <p:bldP spid="178" grpId="0" animBg="1"/>
      <p:bldP spid="179" grpId="0" animBg="1"/>
      <p:bldP spid="184" grpId="0"/>
      <p:bldP spid="186" grpId="0"/>
      <p:bldP spid="190" grpId="0"/>
      <p:bldP spid="191" grpId="0" animBg="1"/>
      <p:bldP spid="19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E1B880-6F61-441F-89EB-8E8949CE365D}"/>
              </a:ext>
            </a:extLst>
          </p:cNvPr>
          <p:cNvPicPr>
            <a:picLocks noChangeAspect="1"/>
          </p:cNvPicPr>
          <p:nvPr/>
        </p:nvPicPr>
        <p:blipFill>
          <a:blip r:embed="rId2"/>
          <a:stretch>
            <a:fillRect/>
          </a:stretch>
        </p:blipFill>
        <p:spPr>
          <a:xfrm>
            <a:off x="5918200" y="1405668"/>
            <a:ext cx="5691188" cy="4046663"/>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9C74B4AB-F34F-40DB-8A81-B84DE9A0D75D}"/>
              </a:ext>
            </a:extLst>
          </p:cNvPr>
          <p:cNvSpPr>
            <a:spLocks noGrp="1"/>
          </p:cNvSpPr>
          <p:nvPr>
            <p:ph type="body" sz="quarter" idx="17"/>
          </p:nvPr>
        </p:nvSpPr>
        <p:spPr>
          <a:xfrm>
            <a:off x="584200" y="585788"/>
            <a:ext cx="4164013" cy="2905411"/>
          </a:xfrm>
        </p:spPr>
        <p:txBody>
          <a:bodyPr/>
          <a:lstStyle/>
          <a:p>
            <a:r>
              <a:rPr lang="en-US" dirty="0"/>
              <a:t>App source</a:t>
            </a:r>
          </a:p>
          <a:p>
            <a:pPr lvl="1"/>
            <a:r>
              <a:rPr lang="en-US" dirty="0"/>
              <a:t>Public store for SharePoint, Teams </a:t>
            </a:r>
            <a:br>
              <a:rPr lang="en-US" dirty="0"/>
            </a:br>
            <a:r>
              <a:rPr lang="en-US" dirty="0"/>
              <a:t>and Office apps</a:t>
            </a:r>
          </a:p>
          <a:p>
            <a:pPr lvl="1"/>
            <a:r>
              <a:rPr lang="en-US" dirty="0"/>
              <a:t>Resources</a:t>
            </a:r>
          </a:p>
          <a:p>
            <a:pPr lvl="2"/>
            <a:r>
              <a:rPr lang="en-US" dirty="0">
                <a:solidFill>
                  <a:srgbClr val="008575"/>
                </a:solidFill>
                <a:hlinkClick r:id="rId3">
                  <a:extLst>
                    <a:ext uri="{A12FA001-AC4F-418D-AE19-62706E023703}">
                      <ahyp:hlinkClr xmlns:ahyp="http://schemas.microsoft.com/office/drawing/2018/hyperlinkcolor" val="tx"/>
                    </a:ext>
                  </a:extLst>
                </a:hlinkClick>
              </a:rPr>
              <a:t>App source documentation</a:t>
            </a:r>
            <a:endParaRPr lang="en-US" dirty="0">
              <a:solidFill>
                <a:srgbClr val="008575"/>
              </a:solidFill>
            </a:endParaRPr>
          </a:p>
          <a:p>
            <a:pPr lvl="2"/>
            <a:r>
              <a:rPr lang="en-US" dirty="0">
                <a:solidFill>
                  <a:srgbClr val="008575"/>
                </a:solidFill>
                <a:hlinkClick r:id="rId4">
                  <a:extLst>
                    <a:ext uri="{A12FA001-AC4F-418D-AE19-62706E023703}">
                      <ahyp:hlinkClr xmlns:ahyp="http://schemas.microsoft.com/office/drawing/2018/hyperlinkcolor" val="tx"/>
                    </a:ext>
                  </a:extLst>
                </a:hlinkClick>
              </a:rPr>
              <a:t>Microsoft App Source</a:t>
            </a:r>
            <a:endParaRPr lang="en-US" dirty="0">
              <a:solidFill>
                <a:srgbClr val="008575"/>
              </a:solidFill>
            </a:endParaRPr>
          </a:p>
          <a:p>
            <a:pPr lvl="2"/>
            <a:endParaRPr lang="en-US" dirty="0"/>
          </a:p>
        </p:txBody>
      </p:sp>
    </p:spTree>
    <p:extLst>
      <p:ext uri="{BB962C8B-B14F-4D97-AF65-F5344CB8AC3E}">
        <p14:creationId xmlns:p14="http://schemas.microsoft.com/office/powerpoint/2010/main" val="39243450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FF286196-B105-40FA-BE7D-75A91BFEDC9A}"/>
              </a:ext>
            </a:extLst>
          </p:cNvPr>
          <p:cNvPicPr>
            <a:picLocks noChangeAspect="1"/>
          </p:cNvPicPr>
          <p:nvPr/>
        </p:nvPicPr>
        <p:blipFill rotWithShape="1">
          <a:blip r:embed="rId2"/>
          <a:srcRect l="1745" r="1"/>
          <a:stretch/>
        </p:blipFill>
        <p:spPr>
          <a:xfrm>
            <a:off x="6705698" y="2099950"/>
            <a:ext cx="4172232" cy="4164017"/>
          </a:xfrm>
          <a:prstGeom prst="rect">
            <a:avLst/>
          </a:prstGeom>
          <a:ln>
            <a:noFill/>
          </a:ln>
          <a:effectLst>
            <a:outerShdw blurRad="190500" dist="38100" dir="2700000" algn="tl" rotWithShape="0">
              <a:prstClr val="black">
                <a:alpha val="40000"/>
              </a:prstClr>
            </a:outerShdw>
          </a:effectLst>
        </p:spPr>
      </p:pic>
      <p:pic>
        <p:nvPicPr>
          <p:cNvPr id="8" name="Picture 7" descr="Graphical user interface, text, application, website&#10;&#10;Description automatically generated">
            <a:extLst>
              <a:ext uri="{FF2B5EF4-FFF2-40B4-BE49-F238E27FC236}">
                <a16:creationId xmlns:a16="http://schemas.microsoft.com/office/drawing/2014/main" id="{CC7FC872-02BC-4EC9-A916-6B2D84EF42B8}"/>
              </a:ext>
            </a:extLst>
          </p:cNvPr>
          <p:cNvPicPr>
            <a:picLocks noChangeAspect="1"/>
          </p:cNvPicPr>
          <p:nvPr/>
        </p:nvPicPr>
        <p:blipFill rotWithShape="1">
          <a:blip r:embed="rId3"/>
          <a:srcRect b="8610"/>
          <a:stretch/>
        </p:blipFill>
        <p:spPr>
          <a:xfrm>
            <a:off x="7460456" y="585788"/>
            <a:ext cx="2662716" cy="1194603"/>
          </a:xfrm>
          <a:prstGeom prst="rect">
            <a:avLst/>
          </a:prstGeom>
          <a:ln>
            <a:noFill/>
          </a:ln>
          <a:effectLst>
            <a:outerShdw blurRad="190500" dist="38100" dir="2700000" algn="tl" rotWithShape="0">
              <a:prstClr val="black">
                <a:alpha val="40000"/>
              </a:prstClr>
            </a:outerShdw>
          </a:effectLst>
        </p:spPr>
      </p:pic>
      <p:sp>
        <p:nvSpPr>
          <p:cNvPr id="2" name="Text Placeholder 1">
            <a:extLst>
              <a:ext uri="{FF2B5EF4-FFF2-40B4-BE49-F238E27FC236}">
                <a16:creationId xmlns:a16="http://schemas.microsoft.com/office/drawing/2014/main" id="{2F6BD91F-C615-4CDF-A761-69C4E4032FD6}"/>
              </a:ext>
            </a:extLst>
          </p:cNvPr>
          <p:cNvSpPr>
            <a:spLocks noGrp="1"/>
          </p:cNvSpPr>
          <p:nvPr>
            <p:ph type="body" sz="quarter" idx="17"/>
          </p:nvPr>
        </p:nvSpPr>
        <p:spPr>
          <a:xfrm>
            <a:off x="584200" y="585788"/>
            <a:ext cx="4164013" cy="4833631"/>
          </a:xfrm>
        </p:spPr>
        <p:txBody>
          <a:bodyPr/>
          <a:lstStyle/>
          <a:p>
            <a:r>
              <a:rPr lang="en-US" dirty="0"/>
              <a:t>Site designs </a:t>
            </a:r>
            <a:br>
              <a:rPr lang="en-US" dirty="0"/>
            </a:br>
            <a:r>
              <a:rPr lang="en-US" dirty="0"/>
              <a:t>and site scripts</a:t>
            </a:r>
          </a:p>
          <a:p>
            <a:pPr lvl="1"/>
            <a:r>
              <a:rPr lang="en-US" dirty="0"/>
              <a:t>Automate SharePoint provisioning </a:t>
            </a:r>
            <a:br>
              <a:rPr lang="en-US" dirty="0"/>
            </a:br>
            <a:r>
              <a:rPr lang="en-US" dirty="0"/>
              <a:t>to new or existing SharePoint</a:t>
            </a:r>
          </a:p>
          <a:p>
            <a:pPr marL="171450" lvl="2" indent="-171450">
              <a:buFont typeface="Arial" panose="020B0604020202020204" pitchFamily="34" charset="0"/>
              <a:buChar char="•"/>
            </a:pPr>
            <a:r>
              <a:rPr lang="en-US" dirty="0"/>
              <a:t>Create SharePoint artefacts such as lists, libraries, </a:t>
            </a:r>
            <a:br>
              <a:rPr lang="en-US" dirty="0"/>
            </a:br>
            <a:r>
              <a:rPr lang="en-US" dirty="0"/>
              <a:t>content types</a:t>
            </a:r>
          </a:p>
          <a:p>
            <a:pPr marL="171450" lvl="2" indent="-171450">
              <a:buFont typeface="Arial" panose="020B0604020202020204" pitchFamily="34" charset="0"/>
              <a:buChar char="•"/>
            </a:pPr>
            <a:r>
              <a:rPr lang="en-US" dirty="0"/>
              <a:t>Update navigation and apply branding</a:t>
            </a:r>
          </a:p>
          <a:p>
            <a:pPr marL="171450" lvl="2" indent="-171450">
              <a:buFont typeface="Arial" panose="020B0604020202020204" pitchFamily="34" charset="0"/>
              <a:buChar char="•"/>
            </a:pPr>
            <a:r>
              <a:rPr lang="en-US" dirty="0"/>
              <a:t>Configure security</a:t>
            </a:r>
          </a:p>
          <a:p>
            <a:pPr marL="171450" lvl="2" indent="-171450">
              <a:buFont typeface="Arial" panose="020B0604020202020204" pitchFamily="34" charset="0"/>
              <a:buChar char="•"/>
            </a:pPr>
            <a:r>
              <a:rPr lang="en-US" dirty="0"/>
              <a:t>Deploy apps</a:t>
            </a:r>
          </a:p>
          <a:p>
            <a:pPr marL="171450" lvl="2" indent="-171450">
              <a:buFont typeface="Arial" panose="020B0604020202020204" pitchFamily="34" charset="0"/>
              <a:buChar char="•"/>
            </a:pPr>
            <a:r>
              <a:rPr lang="en-US" dirty="0"/>
              <a:t>Trigger Power Automate for custom coded </a:t>
            </a:r>
            <a:br>
              <a:rPr lang="en-US" dirty="0"/>
            </a:br>
            <a:r>
              <a:rPr lang="en-US" dirty="0"/>
              <a:t>provisioning tasks</a:t>
            </a:r>
          </a:p>
          <a:p>
            <a:pPr lvl="1"/>
            <a:r>
              <a:rPr lang="en-US" dirty="0"/>
              <a:t>Resources</a:t>
            </a:r>
          </a:p>
          <a:p>
            <a:pPr lvl="2"/>
            <a:r>
              <a:rPr lang="en-US" dirty="0">
                <a:solidFill>
                  <a:srgbClr val="008575"/>
                </a:solidFill>
                <a:hlinkClick r:id="rId4">
                  <a:extLst>
                    <a:ext uri="{A12FA001-AC4F-418D-AE19-62706E023703}">
                      <ahyp:hlinkClr xmlns:ahyp="http://schemas.microsoft.com/office/drawing/2018/hyperlinkcolor" val="tx"/>
                    </a:ext>
                  </a:extLst>
                </a:hlinkClick>
              </a:rPr>
              <a:t>Site design and site scripts documentation</a:t>
            </a:r>
            <a:endParaRPr lang="en-US" dirty="0">
              <a:solidFill>
                <a:srgbClr val="008575"/>
              </a:solidFill>
            </a:endParaRPr>
          </a:p>
          <a:p>
            <a:pPr lvl="2"/>
            <a:endParaRPr lang="en-US" dirty="0"/>
          </a:p>
          <a:p>
            <a:pPr lvl="2"/>
            <a:endParaRPr lang="en-US" dirty="0"/>
          </a:p>
        </p:txBody>
      </p:sp>
    </p:spTree>
    <p:extLst>
      <p:ext uri="{BB962C8B-B14F-4D97-AF65-F5344CB8AC3E}">
        <p14:creationId xmlns:p14="http://schemas.microsoft.com/office/powerpoint/2010/main" val="400523888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3FBBF-FBBB-4DDA-860E-4C17FC810AB2}"/>
              </a:ext>
            </a:extLst>
          </p:cNvPr>
          <p:cNvSpPr>
            <a:spLocks noGrp="1"/>
          </p:cNvSpPr>
          <p:nvPr>
            <p:ph type="title"/>
          </p:nvPr>
        </p:nvSpPr>
        <p:spPr>
          <a:xfrm>
            <a:off x="585216" y="3033223"/>
            <a:ext cx="9144000" cy="498598"/>
          </a:xfrm>
        </p:spPr>
        <p:txBody>
          <a:bodyPr/>
          <a:lstStyle/>
          <a:p>
            <a:r>
              <a:rPr lang="en-US" dirty="0"/>
              <a:t>Open source software</a:t>
            </a:r>
          </a:p>
        </p:txBody>
      </p:sp>
      <p:sp>
        <p:nvSpPr>
          <p:cNvPr id="3" name="Text Placeholder 2">
            <a:extLst>
              <a:ext uri="{FF2B5EF4-FFF2-40B4-BE49-F238E27FC236}">
                <a16:creationId xmlns:a16="http://schemas.microsoft.com/office/drawing/2014/main" id="{DBFACB51-087C-4395-AA88-1A23611AEDEA}"/>
              </a:ext>
            </a:extLst>
          </p:cNvPr>
          <p:cNvSpPr>
            <a:spLocks noGrp="1"/>
          </p:cNvSpPr>
          <p:nvPr>
            <p:ph type="body" sz="quarter" idx="12"/>
          </p:nvPr>
        </p:nvSpPr>
        <p:spPr>
          <a:xfrm>
            <a:off x="585216" y="3977319"/>
            <a:ext cx="9144000" cy="677108"/>
          </a:xfrm>
        </p:spPr>
        <p:txBody>
          <a:bodyPr/>
          <a:lstStyle/>
          <a:p>
            <a:r>
              <a:rPr lang="en-US" dirty="0"/>
              <a:t>There’s a very vibrant community of Microsoft developers building </a:t>
            </a:r>
            <a:br>
              <a:rPr lang="en-US" dirty="0"/>
            </a:br>
            <a:r>
              <a:rPr lang="en-US" dirty="0"/>
              <a:t>open source for SharePoint, OneDrive and Microsoft Graph</a:t>
            </a:r>
          </a:p>
        </p:txBody>
      </p:sp>
    </p:spTree>
    <p:extLst>
      <p:ext uri="{BB962C8B-B14F-4D97-AF65-F5344CB8AC3E}">
        <p14:creationId xmlns:p14="http://schemas.microsoft.com/office/powerpoint/2010/main" val="105009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11EA8B92-C674-4BF4-A17A-8D0A04784575}"/>
              </a:ext>
            </a:extLst>
          </p:cNvPr>
          <p:cNvSpPr>
            <a:spLocks noGrp="1"/>
          </p:cNvSpPr>
          <p:nvPr>
            <p:ph type="title"/>
          </p:nvPr>
        </p:nvSpPr>
        <p:spPr/>
        <p:txBody>
          <a:bodyPr/>
          <a:lstStyle/>
          <a:p>
            <a:pPr algn="ctr"/>
            <a:r>
              <a:rPr lang="en-US" dirty="0"/>
              <a:t>Open-source software</a:t>
            </a:r>
          </a:p>
        </p:txBody>
      </p:sp>
      <p:sp>
        <p:nvSpPr>
          <p:cNvPr id="106" name="TextBox 105">
            <a:extLst>
              <a:ext uri="{FF2B5EF4-FFF2-40B4-BE49-F238E27FC236}">
                <a16:creationId xmlns:a16="http://schemas.microsoft.com/office/drawing/2014/main" id="{66086D60-D912-4B54-BEE8-40DA38A015E2}"/>
              </a:ext>
            </a:extLst>
          </p:cNvPr>
          <p:cNvSpPr txBox="1"/>
          <p:nvPr/>
        </p:nvSpPr>
        <p:spPr>
          <a:xfrm>
            <a:off x="5153648" y="4254382"/>
            <a:ext cx="1198854" cy="406265"/>
          </a:xfrm>
          <a:prstGeom prst="rect">
            <a:avLst/>
          </a:prstGeom>
          <a:noFill/>
          <a:ln>
            <a:noFill/>
          </a:ln>
        </p:spPr>
        <p:txBody>
          <a:bodyPr wrap="none" lIns="0" tIns="0" rIns="0" bIns="182880" rtlCol="0">
            <a:spAutoFit/>
          </a:bodyPr>
          <a:lstStyle/>
          <a:p>
            <a:pPr>
              <a:lnSpc>
                <a:spcPct val="90000"/>
              </a:lnSpc>
              <a:spcAft>
                <a:spcPts val="600"/>
              </a:spcAft>
            </a:pPr>
            <a:r>
              <a:rPr lang="en-US" sz="1600" dirty="0">
                <a:latin typeface="+mj-lt"/>
              </a:rPr>
              <a:t>Open source</a:t>
            </a:r>
          </a:p>
        </p:txBody>
      </p:sp>
      <p:sp>
        <p:nvSpPr>
          <p:cNvPr id="107" name="TextBox 106">
            <a:extLst>
              <a:ext uri="{FF2B5EF4-FFF2-40B4-BE49-F238E27FC236}">
                <a16:creationId xmlns:a16="http://schemas.microsoft.com/office/drawing/2014/main" id="{31BDB626-4D25-4292-9551-4A8F994AD5D4}"/>
              </a:ext>
            </a:extLst>
          </p:cNvPr>
          <p:cNvSpPr txBox="1"/>
          <p:nvPr/>
        </p:nvSpPr>
        <p:spPr>
          <a:xfrm>
            <a:off x="5153648" y="4675537"/>
            <a:ext cx="1865832" cy="895630"/>
          </a:xfrm>
          <a:prstGeom prst="rect">
            <a:avLst/>
          </a:prstGeom>
          <a:noFill/>
        </p:spPr>
        <p:txBody>
          <a:bodyPr wrap="none" lIns="0" tIns="0" rIns="0" bIns="0" rtlCol="0" anchor="t">
            <a:spAutoFit/>
          </a:bodyPr>
          <a:lstStyle/>
          <a:p>
            <a:pPr>
              <a:lnSpc>
                <a:spcPct val="90000"/>
              </a:lnSpc>
              <a:spcAft>
                <a:spcPts val="600"/>
              </a:spcAft>
            </a:pPr>
            <a:r>
              <a:rPr lang="en-US" sz="1200" dirty="0">
                <a:solidFill>
                  <a:srgbClr val="008575"/>
                </a:solidFill>
                <a:hlinkClick r:id="rId2">
                  <a:extLst>
                    <a:ext uri="{A12FA001-AC4F-418D-AE19-62706E023703}">
                      <ahyp:hlinkClr xmlns:ahyp="http://schemas.microsoft.com/office/drawing/2018/hyperlinkcolor" val="tx"/>
                    </a:ext>
                  </a:extLst>
                </a:hlinkClick>
              </a:rPr>
              <a:t>github.com/</a:t>
            </a:r>
            <a:r>
              <a:rPr lang="en-US" sz="1200" dirty="0" err="1">
                <a:solidFill>
                  <a:srgbClr val="008575"/>
                </a:solidFill>
                <a:hlinkClick r:id="rId2">
                  <a:extLst>
                    <a:ext uri="{A12FA001-AC4F-418D-AE19-62706E023703}">
                      <ahyp:hlinkClr xmlns:ahyp="http://schemas.microsoft.com/office/drawing/2018/hyperlinkcolor" val="tx"/>
                    </a:ext>
                  </a:extLst>
                </a:hlinkClick>
              </a:rPr>
              <a:t>sharepoint</a:t>
            </a:r>
            <a:endParaRPr lang="en-US" sz="1200" dirty="0">
              <a:solidFill>
                <a:srgbClr val="008575"/>
              </a:solidFill>
              <a:cs typeface="Segoe UI"/>
            </a:endParaRPr>
          </a:p>
          <a:p>
            <a:pPr>
              <a:lnSpc>
                <a:spcPct val="90000"/>
              </a:lnSpc>
              <a:spcAft>
                <a:spcPts val="600"/>
              </a:spcAft>
            </a:pPr>
            <a:r>
              <a:rPr lang="en-US" sz="1200" dirty="0">
                <a:solidFill>
                  <a:srgbClr val="008575"/>
                </a:solidFill>
                <a:hlinkClick r:id="rId3">
                  <a:extLst>
                    <a:ext uri="{A12FA001-AC4F-418D-AE19-62706E023703}">
                      <ahyp:hlinkClr xmlns:ahyp="http://schemas.microsoft.com/office/drawing/2018/hyperlinkcolor" val="tx"/>
                    </a:ext>
                  </a:extLst>
                </a:hlinkClick>
              </a:rPr>
              <a:t>github.com/</a:t>
            </a:r>
            <a:r>
              <a:rPr lang="en-US" sz="1200" dirty="0" err="1">
                <a:solidFill>
                  <a:srgbClr val="008575"/>
                </a:solidFill>
                <a:hlinkClick r:id="rId3">
                  <a:extLst>
                    <a:ext uri="{A12FA001-AC4F-418D-AE19-62706E023703}">
                      <ahyp:hlinkClr xmlns:ahyp="http://schemas.microsoft.com/office/drawing/2018/hyperlinkcolor" val="tx"/>
                    </a:ext>
                  </a:extLst>
                </a:hlinkClick>
              </a:rPr>
              <a:t>pnp</a:t>
            </a:r>
            <a:endParaRPr lang="en-US" sz="1200" dirty="0">
              <a:solidFill>
                <a:srgbClr val="008575"/>
              </a:solidFill>
              <a:cs typeface="Segoe UI"/>
            </a:endParaRPr>
          </a:p>
          <a:p>
            <a:pPr>
              <a:lnSpc>
                <a:spcPct val="90000"/>
              </a:lnSpc>
              <a:spcAft>
                <a:spcPts val="600"/>
              </a:spcAft>
            </a:pPr>
            <a:r>
              <a:rPr lang="en-US" sz="1200" dirty="0">
                <a:solidFill>
                  <a:srgbClr val="008575"/>
                </a:solidFill>
                <a:hlinkClick r:id="rId4">
                  <a:extLst>
                    <a:ext uri="{A12FA001-AC4F-418D-AE19-62706E023703}">
                      <ahyp:hlinkClr xmlns:ahyp="http://schemas.microsoft.com/office/drawing/2018/hyperlinkcolor" val="tx"/>
                    </a:ext>
                  </a:extLst>
                </a:hlinkClick>
              </a:rPr>
              <a:t>github.com/</a:t>
            </a:r>
            <a:r>
              <a:rPr lang="en-US" sz="1200" dirty="0" err="1">
                <a:solidFill>
                  <a:srgbClr val="008575"/>
                </a:solidFill>
                <a:hlinkClick r:id="rId4">
                  <a:extLst>
                    <a:ext uri="{A12FA001-AC4F-418D-AE19-62706E023703}">
                      <ahyp:hlinkClr xmlns:ahyp="http://schemas.microsoft.com/office/drawing/2018/hyperlinkcolor" val="tx"/>
                    </a:ext>
                  </a:extLst>
                </a:hlinkClick>
              </a:rPr>
              <a:t>officedev</a:t>
            </a:r>
            <a:endParaRPr lang="en-US" sz="1200" dirty="0">
              <a:solidFill>
                <a:srgbClr val="008575"/>
              </a:solidFill>
              <a:cs typeface="Segoe UI"/>
            </a:endParaRPr>
          </a:p>
          <a:p>
            <a:pPr>
              <a:lnSpc>
                <a:spcPct val="90000"/>
              </a:lnSpc>
              <a:spcAft>
                <a:spcPts val="600"/>
              </a:spcAft>
            </a:pPr>
            <a:r>
              <a:rPr lang="en-US" sz="1200" dirty="0">
                <a:solidFill>
                  <a:srgbClr val="008575"/>
                </a:solidFill>
                <a:ea typeface="+mn-lt"/>
                <a:cs typeface="+mn-lt"/>
                <a:hlinkClick r:id="rId5">
                  <a:extLst>
                    <a:ext uri="{A12FA001-AC4F-418D-AE19-62706E023703}">
                      <ahyp:hlinkClr xmlns:ahyp="http://schemas.microsoft.com/office/drawing/2018/hyperlinkcolor" val="tx"/>
                    </a:ext>
                  </a:extLst>
                </a:hlinkClick>
              </a:rPr>
              <a:t>github.com/</a:t>
            </a:r>
            <a:r>
              <a:rPr lang="en-US" sz="1200" dirty="0" err="1">
                <a:solidFill>
                  <a:srgbClr val="008575"/>
                </a:solidFill>
                <a:ea typeface="+mn-lt"/>
                <a:cs typeface="+mn-lt"/>
                <a:hlinkClick r:id="rId5">
                  <a:extLst>
                    <a:ext uri="{A12FA001-AC4F-418D-AE19-62706E023703}">
                      <ahyp:hlinkClr xmlns:ahyp="http://schemas.microsoft.com/office/drawing/2018/hyperlinkcolor" val="tx"/>
                    </a:ext>
                  </a:extLst>
                </a:hlinkClick>
              </a:rPr>
              <a:t>microsoftgraph</a:t>
            </a:r>
            <a:endParaRPr lang="en-US" sz="1200" dirty="0">
              <a:solidFill>
                <a:srgbClr val="008575"/>
              </a:solidFill>
              <a:ea typeface="+mn-lt"/>
              <a:cs typeface="+mn-lt"/>
            </a:endParaRPr>
          </a:p>
        </p:txBody>
      </p:sp>
      <p:grpSp>
        <p:nvGrpSpPr>
          <p:cNvPr id="87" name="Group 86">
            <a:extLst>
              <a:ext uri="{FF2B5EF4-FFF2-40B4-BE49-F238E27FC236}">
                <a16:creationId xmlns:a16="http://schemas.microsoft.com/office/drawing/2014/main" id="{2D87F491-7F77-4650-88CD-2883877089C9}"/>
              </a:ext>
            </a:extLst>
          </p:cNvPr>
          <p:cNvGrpSpPr>
            <a:grpSpLocks noChangeAspect="1"/>
          </p:cNvGrpSpPr>
          <p:nvPr/>
        </p:nvGrpSpPr>
        <p:grpSpPr>
          <a:xfrm>
            <a:off x="5153649" y="2131953"/>
            <a:ext cx="1828800" cy="1724488"/>
            <a:chOff x="5118373" y="2240498"/>
            <a:chExt cx="2163745" cy="2040327"/>
          </a:xfrm>
        </p:grpSpPr>
        <p:pic>
          <p:nvPicPr>
            <p:cNvPr id="103" name="Picture 102">
              <a:extLst>
                <a:ext uri="{FF2B5EF4-FFF2-40B4-BE49-F238E27FC236}">
                  <a16:creationId xmlns:a16="http://schemas.microsoft.com/office/drawing/2014/main" id="{259E48A9-3284-4A45-88F0-589EEE6D6378}"/>
                </a:ext>
              </a:extLst>
            </p:cNvPr>
            <p:cNvPicPr>
              <a:picLocks noChangeAspect="1"/>
            </p:cNvPicPr>
            <p:nvPr/>
          </p:nvPicPr>
          <p:blipFill>
            <a:blip r:embed="rId6"/>
            <a:stretch>
              <a:fillRect/>
            </a:stretch>
          </p:blipFill>
          <p:spPr>
            <a:xfrm>
              <a:off x="5683844" y="2240498"/>
              <a:ext cx="1473739" cy="1534608"/>
            </a:xfrm>
            <a:prstGeom prst="rect">
              <a:avLst/>
            </a:prstGeom>
            <a:ln w="6350">
              <a:solidFill>
                <a:srgbClr val="D2D2D2"/>
              </a:solidFill>
            </a:ln>
            <a:effectLst>
              <a:outerShdw blurRad="190500" dist="38100" dir="2700000" algn="tl" rotWithShape="0">
                <a:prstClr val="black">
                  <a:alpha val="40000"/>
                </a:prstClr>
              </a:outerShdw>
            </a:effectLst>
          </p:spPr>
        </p:pic>
        <p:pic>
          <p:nvPicPr>
            <p:cNvPr id="104" name="Picture 103">
              <a:extLst>
                <a:ext uri="{FF2B5EF4-FFF2-40B4-BE49-F238E27FC236}">
                  <a16:creationId xmlns:a16="http://schemas.microsoft.com/office/drawing/2014/main" id="{35CE21AC-E35C-4CCE-B249-4B8805225E7B}"/>
                </a:ext>
              </a:extLst>
            </p:cNvPr>
            <p:cNvPicPr>
              <a:picLocks noChangeAspect="1"/>
            </p:cNvPicPr>
            <p:nvPr/>
          </p:nvPicPr>
          <p:blipFill rotWithShape="1">
            <a:blip r:embed="rId7"/>
            <a:srcRect b="12350"/>
            <a:stretch/>
          </p:blipFill>
          <p:spPr>
            <a:xfrm>
              <a:off x="5118373" y="2551574"/>
              <a:ext cx="1507547" cy="1420373"/>
            </a:xfrm>
            <a:prstGeom prst="rect">
              <a:avLst/>
            </a:prstGeom>
            <a:ln w="6350">
              <a:solidFill>
                <a:srgbClr val="D2D2D2"/>
              </a:solidFill>
            </a:ln>
            <a:effectLst>
              <a:outerShdw blurRad="190500" dist="38100" dir="2700000" algn="tl" rotWithShape="0">
                <a:prstClr val="black">
                  <a:alpha val="40000"/>
                </a:prstClr>
              </a:outerShdw>
            </a:effectLst>
          </p:spPr>
        </p:pic>
        <p:pic>
          <p:nvPicPr>
            <p:cNvPr id="105" name="Picture 104">
              <a:extLst>
                <a:ext uri="{FF2B5EF4-FFF2-40B4-BE49-F238E27FC236}">
                  <a16:creationId xmlns:a16="http://schemas.microsoft.com/office/drawing/2014/main" id="{26154EA4-1919-4FE4-BBAE-C3622AFE5DA3}"/>
                </a:ext>
              </a:extLst>
            </p:cNvPr>
            <p:cNvPicPr>
              <a:picLocks noChangeAspect="1"/>
            </p:cNvPicPr>
            <p:nvPr/>
          </p:nvPicPr>
          <p:blipFill>
            <a:blip r:embed="rId8"/>
            <a:stretch>
              <a:fillRect/>
            </a:stretch>
          </p:blipFill>
          <p:spPr>
            <a:xfrm>
              <a:off x="5872146" y="2730641"/>
              <a:ext cx="1409972" cy="1550184"/>
            </a:xfrm>
            <a:prstGeom prst="rect">
              <a:avLst/>
            </a:prstGeom>
            <a:ln w="6350">
              <a:solidFill>
                <a:srgbClr val="D2D2D2"/>
              </a:solidFill>
            </a:ln>
            <a:effectLst>
              <a:outerShdw blurRad="190500" dist="38100" dir="2700000" algn="tl" rotWithShape="0">
                <a:prstClr val="black">
                  <a:alpha val="40000"/>
                </a:prstClr>
              </a:outerShdw>
            </a:effectLst>
          </p:spPr>
        </p:pic>
      </p:grpSp>
      <p:sp>
        <p:nvSpPr>
          <p:cNvPr id="113" name="TextBox 112">
            <a:extLst>
              <a:ext uri="{FF2B5EF4-FFF2-40B4-BE49-F238E27FC236}">
                <a16:creationId xmlns:a16="http://schemas.microsoft.com/office/drawing/2014/main" id="{16AF3549-1B3F-4650-B4FA-7EE98A3E824F}"/>
              </a:ext>
            </a:extLst>
          </p:cNvPr>
          <p:cNvSpPr txBox="1"/>
          <p:nvPr/>
        </p:nvSpPr>
        <p:spPr>
          <a:xfrm>
            <a:off x="7445428" y="4254382"/>
            <a:ext cx="1828800" cy="406265"/>
          </a:xfrm>
          <a:prstGeom prst="rect">
            <a:avLst/>
          </a:prstGeom>
          <a:noFill/>
          <a:ln>
            <a:noFill/>
          </a:ln>
        </p:spPr>
        <p:txBody>
          <a:bodyPr wrap="square" lIns="0" tIns="0" rIns="0" bIns="182880" rtlCol="0">
            <a:spAutoFit/>
          </a:bodyPr>
          <a:lstStyle/>
          <a:p>
            <a:pPr>
              <a:lnSpc>
                <a:spcPct val="90000"/>
              </a:lnSpc>
              <a:spcAft>
                <a:spcPts val="600"/>
              </a:spcAft>
            </a:pPr>
            <a:r>
              <a:rPr lang="en-US" sz="1600" dirty="0">
                <a:latin typeface="+mj-lt"/>
              </a:rPr>
              <a:t>Sample galleries</a:t>
            </a:r>
          </a:p>
        </p:txBody>
      </p:sp>
      <p:sp>
        <p:nvSpPr>
          <p:cNvPr id="114" name="TextBox 113">
            <a:extLst>
              <a:ext uri="{FF2B5EF4-FFF2-40B4-BE49-F238E27FC236}">
                <a16:creationId xmlns:a16="http://schemas.microsoft.com/office/drawing/2014/main" id="{0B2396A6-09F0-43CB-A557-80B02B2EDB9F}"/>
              </a:ext>
            </a:extLst>
          </p:cNvPr>
          <p:cNvSpPr txBox="1"/>
          <p:nvPr/>
        </p:nvSpPr>
        <p:spPr>
          <a:xfrm>
            <a:off x="7445428" y="4675537"/>
            <a:ext cx="1573123" cy="895630"/>
          </a:xfrm>
          <a:prstGeom prst="rect">
            <a:avLst/>
          </a:prstGeom>
          <a:noFill/>
        </p:spPr>
        <p:txBody>
          <a:bodyPr wrap="none" lIns="0" tIns="0" rIns="0" bIns="0" rtlCol="0">
            <a:spAutoFit/>
          </a:bodyPr>
          <a:lstStyle/>
          <a:p>
            <a:pPr>
              <a:lnSpc>
                <a:spcPct val="90000"/>
              </a:lnSpc>
              <a:spcAft>
                <a:spcPts val="600"/>
              </a:spcAft>
            </a:pPr>
            <a:r>
              <a:rPr lang="en-FI" sz="1200" dirty="0">
                <a:solidFill>
                  <a:srgbClr val="008575"/>
                </a:solidFill>
                <a:hlinkClick r:id="rId9">
                  <a:extLst>
                    <a:ext uri="{A12FA001-AC4F-418D-AE19-62706E023703}">
                      <ahyp:hlinkClr xmlns:ahyp="http://schemas.microsoft.com/office/drawing/2018/hyperlinkcolor" val="tx"/>
                    </a:ext>
                  </a:extLst>
                </a:hlinkClick>
              </a:rPr>
              <a:t>a</a:t>
            </a:r>
            <a:r>
              <a:rPr lang="en-US" sz="1200" dirty="0">
                <a:solidFill>
                  <a:srgbClr val="008575"/>
                </a:solidFill>
                <a:hlinkClick r:id="rId9">
                  <a:extLst>
                    <a:ext uri="{A12FA001-AC4F-418D-AE19-62706E023703}">
                      <ahyp:hlinkClr xmlns:ahyp="http://schemas.microsoft.com/office/drawing/2018/hyperlinkcolor" val="tx"/>
                    </a:ext>
                  </a:extLst>
                </a:hlinkClick>
              </a:rPr>
              <a:t>k</a:t>
            </a:r>
            <a:r>
              <a:rPr lang="en-FI" sz="1200" dirty="0">
                <a:solidFill>
                  <a:srgbClr val="008575"/>
                </a:solidFill>
                <a:hlinkClick r:id="rId9">
                  <a:extLst>
                    <a:ext uri="{A12FA001-AC4F-418D-AE19-62706E023703}">
                      <ahyp:hlinkClr xmlns:ahyp="http://schemas.microsoft.com/office/drawing/2018/hyperlinkcolor" val="tx"/>
                    </a:ext>
                  </a:extLst>
                </a:hlinkClick>
              </a:rPr>
              <a:t>a.ms/spfx-webparts</a:t>
            </a:r>
            <a:endParaRPr lang="en-US" sz="1200" dirty="0">
              <a:solidFill>
                <a:srgbClr val="008575"/>
              </a:solidFill>
            </a:endParaRPr>
          </a:p>
          <a:p>
            <a:pPr>
              <a:lnSpc>
                <a:spcPct val="90000"/>
              </a:lnSpc>
              <a:spcAft>
                <a:spcPts val="600"/>
              </a:spcAft>
            </a:pPr>
            <a:r>
              <a:rPr lang="en-FI" sz="1200" dirty="0">
                <a:solidFill>
                  <a:srgbClr val="008575"/>
                </a:solidFill>
                <a:hlinkClick r:id="rId10">
                  <a:extLst>
                    <a:ext uri="{A12FA001-AC4F-418D-AE19-62706E023703}">
                      <ahyp:hlinkClr xmlns:ahyp="http://schemas.microsoft.com/office/drawing/2018/hyperlinkcolor" val="tx"/>
                    </a:ext>
                  </a:extLst>
                </a:hlinkClick>
              </a:rPr>
              <a:t>a</a:t>
            </a:r>
            <a:r>
              <a:rPr lang="en-US" sz="1200" dirty="0">
                <a:solidFill>
                  <a:srgbClr val="008575"/>
                </a:solidFill>
                <a:hlinkClick r:id="rId10">
                  <a:extLst>
                    <a:ext uri="{A12FA001-AC4F-418D-AE19-62706E023703}">
                      <ahyp:hlinkClr xmlns:ahyp="http://schemas.microsoft.com/office/drawing/2018/hyperlinkcolor" val="tx"/>
                    </a:ext>
                  </a:extLst>
                </a:hlinkClick>
              </a:rPr>
              <a:t>k</a:t>
            </a:r>
            <a:r>
              <a:rPr lang="en-FI" sz="1200" dirty="0">
                <a:solidFill>
                  <a:srgbClr val="008575"/>
                </a:solidFill>
                <a:hlinkClick r:id="rId10">
                  <a:extLst>
                    <a:ext uri="{A12FA001-AC4F-418D-AE19-62706E023703}">
                      <ahyp:hlinkClr xmlns:ahyp="http://schemas.microsoft.com/office/drawing/2018/hyperlinkcolor" val="tx"/>
                    </a:ext>
                  </a:extLst>
                </a:hlinkClick>
              </a:rPr>
              <a:t>a.ms/spfx-</a:t>
            </a:r>
            <a:r>
              <a:rPr lang="en-US" sz="1200" dirty="0">
                <a:solidFill>
                  <a:srgbClr val="008575"/>
                </a:solidFill>
                <a:hlinkClick r:id="rId10">
                  <a:extLst>
                    <a:ext uri="{A12FA001-AC4F-418D-AE19-62706E023703}">
                      <ahyp:hlinkClr xmlns:ahyp="http://schemas.microsoft.com/office/drawing/2018/hyperlinkcolor" val="tx"/>
                    </a:ext>
                  </a:extLst>
                </a:hlinkClick>
              </a:rPr>
              <a:t>e</a:t>
            </a:r>
            <a:r>
              <a:rPr lang="en-FI" sz="1200" dirty="0">
                <a:solidFill>
                  <a:srgbClr val="008575"/>
                </a:solidFill>
                <a:hlinkClick r:id="rId10">
                  <a:extLst>
                    <a:ext uri="{A12FA001-AC4F-418D-AE19-62706E023703}">
                      <ahyp:hlinkClr xmlns:ahyp="http://schemas.microsoft.com/office/drawing/2018/hyperlinkcolor" val="tx"/>
                    </a:ext>
                  </a:extLst>
                </a:hlinkClick>
              </a:rPr>
              <a:t>x</a:t>
            </a:r>
            <a:r>
              <a:rPr lang="en-US" sz="1200" dirty="0">
                <a:solidFill>
                  <a:srgbClr val="008575"/>
                </a:solidFill>
                <a:hlinkClick r:id="rId10">
                  <a:extLst>
                    <a:ext uri="{A12FA001-AC4F-418D-AE19-62706E023703}">
                      <ahyp:hlinkClr xmlns:ahyp="http://schemas.microsoft.com/office/drawing/2018/hyperlinkcolor" val="tx"/>
                    </a:ext>
                  </a:extLst>
                </a:hlinkClick>
              </a:rPr>
              <a:t>t</a:t>
            </a:r>
            <a:r>
              <a:rPr lang="en-FI" sz="1200" dirty="0">
                <a:solidFill>
                  <a:srgbClr val="008575"/>
                </a:solidFill>
                <a:hlinkClick r:id="rId10">
                  <a:extLst>
                    <a:ext uri="{A12FA001-AC4F-418D-AE19-62706E023703}">
                      <ahyp:hlinkClr xmlns:ahyp="http://schemas.microsoft.com/office/drawing/2018/hyperlinkcolor" val="tx"/>
                    </a:ext>
                  </a:extLst>
                </a:hlinkClick>
              </a:rPr>
              <a:t>ensions</a:t>
            </a:r>
            <a:endParaRPr lang="en-US" sz="1200" dirty="0">
              <a:solidFill>
                <a:srgbClr val="008575"/>
              </a:solidFill>
            </a:endParaRPr>
          </a:p>
          <a:p>
            <a:pPr>
              <a:lnSpc>
                <a:spcPct val="90000"/>
              </a:lnSpc>
              <a:spcAft>
                <a:spcPts val="600"/>
              </a:spcAft>
            </a:pPr>
            <a:r>
              <a:rPr lang="en-US" sz="1200" dirty="0">
                <a:solidFill>
                  <a:srgbClr val="008575"/>
                </a:solidFill>
                <a:hlinkClick r:id="rId11">
                  <a:extLst>
                    <a:ext uri="{A12FA001-AC4F-418D-AE19-62706E023703}">
                      <ahyp:hlinkClr xmlns:ahyp="http://schemas.microsoft.com/office/drawing/2018/hyperlinkcolor" val="tx"/>
                    </a:ext>
                  </a:extLst>
                </a:hlinkClick>
              </a:rPr>
              <a:t>aka.ms/list-formatting</a:t>
            </a:r>
            <a:endParaRPr lang="en-US" sz="1200" dirty="0">
              <a:solidFill>
                <a:srgbClr val="008575"/>
              </a:solidFill>
            </a:endParaRPr>
          </a:p>
          <a:p>
            <a:pPr>
              <a:lnSpc>
                <a:spcPct val="90000"/>
              </a:lnSpc>
              <a:spcAft>
                <a:spcPts val="600"/>
              </a:spcAft>
            </a:pPr>
            <a:r>
              <a:rPr lang="en-US" sz="1200" dirty="0">
                <a:solidFill>
                  <a:srgbClr val="008575"/>
                </a:solidFill>
                <a:hlinkClick r:id="rId12">
                  <a:extLst>
                    <a:ext uri="{A12FA001-AC4F-418D-AE19-62706E023703}">
                      <ahyp:hlinkClr xmlns:ahyp="http://schemas.microsoft.com/office/drawing/2018/hyperlinkcolor" val="tx"/>
                    </a:ext>
                  </a:extLst>
                </a:hlinkClick>
              </a:rPr>
              <a:t>aka.ms/teams-samples</a:t>
            </a:r>
            <a:endParaRPr lang="en-US" sz="1200" dirty="0">
              <a:solidFill>
                <a:srgbClr val="008575"/>
              </a:solidFill>
            </a:endParaRPr>
          </a:p>
        </p:txBody>
      </p:sp>
      <p:grpSp>
        <p:nvGrpSpPr>
          <p:cNvPr id="110" name="Group 109">
            <a:extLst>
              <a:ext uri="{FF2B5EF4-FFF2-40B4-BE49-F238E27FC236}">
                <a16:creationId xmlns:a16="http://schemas.microsoft.com/office/drawing/2014/main" id="{F24EB617-0652-48CB-A6E0-12C963FDFC94}"/>
              </a:ext>
            </a:extLst>
          </p:cNvPr>
          <p:cNvGrpSpPr>
            <a:grpSpLocks noChangeAspect="1"/>
          </p:cNvGrpSpPr>
          <p:nvPr/>
        </p:nvGrpSpPr>
        <p:grpSpPr>
          <a:xfrm>
            <a:off x="7445428" y="2131953"/>
            <a:ext cx="1828800" cy="1724665"/>
            <a:chOff x="6240463" y="2281041"/>
            <a:chExt cx="2213601" cy="2087555"/>
          </a:xfrm>
        </p:grpSpPr>
        <p:pic>
          <p:nvPicPr>
            <p:cNvPr id="111" name="Picture 110">
              <a:extLst>
                <a:ext uri="{FF2B5EF4-FFF2-40B4-BE49-F238E27FC236}">
                  <a16:creationId xmlns:a16="http://schemas.microsoft.com/office/drawing/2014/main" id="{CD75E721-08B7-4259-A414-3D2C3E73AA54}"/>
                </a:ext>
              </a:extLst>
            </p:cNvPr>
            <p:cNvPicPr>
              <a:picLocks noChangeAspect="1"/>
            </p:cNvPicPr>
            <p:nvPr/>
          </p:nvPicPr>
          <p:blipFill>
            <a:blip r:embed="rId13"/>
            <a:stretch>
              <a:fillRect/>
            </a:stretch>
          </p:blipFill>
          <p:spPr>
            <a:xfrm>
              <a:off x="6240463" y="2281041"/>
              <a:ext cx="1480710" cy="1531890"/>
            </a:xfrm>
            <a:prstGeom prst="rect">
              <a:avLst/>
            </a:prstGeom>
            <a:ln w="6350">
              <a:solidFill>
                <a:srgbClr val="D2D2D2"/>
              </a:solidFill>
            </a:ln>
            <a:effectLst>
              <a:outerShdw blurRad="190500" dist="38100" dir="2700000" algn="tl" rotWithShape="0">
                <a:prstClr val="black">
                  <a:alpha val="40000"/>
                </a:prstClr>
              </a:outerShdw>
            </a:effectLst>
          </p:spPr>
        </p:pic>
        <p:pic>
          <p:nvPicPr>
            <p:cNvPr id="112" name="Picture 111">
              <a:extLst>
                <a:ext uri="{FF2B5EF4-FFF2-40B4-BE49-F238E27FC236}">
                  <a16:creationId xmlns:a16="http://schemas.microsoft.com/office/drawing/2014/main" id="{16B0206C-13CD-4CE1-9153-99270FCE84D4}"/>
                </a:ext>
              </a:extLst>
            </p:cNvPr>
            <p:cNvPicPr>
              <a:picLocks noChangeAspect="1"/>
            </p:cNvPicPr>
            <p:nvPr/>
          </p:nvPicPr>
          <p:blipFill>
            <a:blip r:embed="rId14"/>
            <a:stretch>
              <a:fillRect/>
            </a:stretch>
          </p:blipFill>
          <p:spPr>
            <a:xfrm>
              <a:off x="6988282" y="2836706"/>
              <a:ext cx="1465782" cy="1531890"/>
            </a:xfrm>
            <a:prstGeom prst="rect">
              <a:avLst/>
            </a:prstGeom>
            <a:ln w="6350">
              <a:solidFill>
                <a:srgbClr val="D2D2D2"/>
              </a:solidFill>
            </a:ln>
            <a:effectLst>
              <a:outerShdw blurRad="190500" dist="38100" dir="2700000" algn="tl" rotWithShape="0">
                <a:prstClr val="black">
                  <a:alpha val="40000"/>
                </a:prstClr>
              </a:outerShdw>
            </a:effectLst>
          </p:spPr>
        </p:pic>
      </p:grpSp>
      <p:sp>
        <p:nvSpPr>
          <p:cNvPr id="119" name="TextBox 118">
            <a:extLst>
              <a:ext uri="{FF2B5EF4-FFF2-40B4-BE49-F238E27FC236}">
                <a16:creationId xmlns:a16="http://schemas.microsoft.com/office/drawing/2014/main" id="{0340C348-C5B5-484B-9718-02769B403E05}"/>
              </a:ext>
            </a:extLst>
          </p:cNvPr>
          <p:cNvSpPr txBox="1"/>
          <p:nvPr/>
        </p:nvSpPr>
        <p:spPr>
          <a:xfrm>
            <a:off x="9807747" y="4254382"/>
            <a:ext cx="892873" cy="406265"/>
          </a:xfrm>
          <a:prstGeom prst="rect">
            <a:avLst/>
          </a:prstGeom>
          <a:noFill/>
          <a:ln>
            <a:noFill/>
          </a:ln>
        </p:spPr>
        <p:txBody>
          <a:bodyPr wrap="none" lIns="0" tIns="0" rIns="0" bIns="182880" rtlCol="0">
            <a:spAutoFit/>
          </a:bodyPr>
          <a:lstStyle/>
          <a:p>
            <a:pPr>
              <a:lnSpc>
                <a:spcPct val="90000"/>
              </a:lnSpc>
              <a:spcAft>
                <a:spcPts val="600"/>
              </a:spcAft>
            </a:pPr>
            <a:r>
              <a:rPr lang="en-US" sz="1600" dirty="0">
                <a:latin typeface="+mj-lt"/>
              </a:rPr>
              <a:t>Initiatives</a:t>
            </a:r>
          </a:p>
        </p:txBody>
      </p:sp>
      <p:sp>
        <p:nvSpPr>
          <p:cNvPr id="120" name="TextBox 119">
            <a:extLst>
              <a:ext uri="{FF2B5EF4-FFF2-40B4-BE49-F238E27FC236}">
                <a16:creationId xmlns:a16="http://schemas.microsoft.com/office/drawing/2014/main" id="{97B049C2-0A47-42CC-A9B1-C7E30C6CD305}"/>
              </a:ext>
            </a:extLst>
          </p:cNvPr>
          <p:cNvSpPr txBox="1"/>
          <p:nvPr/>
        </p:nvSpPr>
        <p:spPr>
          <a:xfrm>
            <a:off x="9807746" y="4657430"/>
            <a:ext cx="1175002" cy="166199"/>
          </a:xfrm>
          <a:prstGeom prst="rect">
            <a:avLst/>
          </a:prstGeom>
          <a:noFill/>
        </p:spPr>
        <p:txBody>
          <a:bodyPr wrap="none" lIns="0" tIns="0" rIns="0" bIns="0" rtlCol="0" anchor="t">
            <a:spAutoFit/>
          </a:bodyPr>
          <a:lstStyle/>
          <a:p>
            <a:pPr>
              <a:lnSpc>
                <a:spcPct val="90000"/>
              </a:lnSpc>
              <a:spcAft>
                <a:spcPts val="600"/>
              </a:spcAft>
            </a:pPr>
            <a:r>
              <a:rPr lang="en-US" sz="1200" dirty="0">
                <a:solidFill>
                  <a:srgbClr val="008575"/>
                </a:solidFill>
                <a:hlinkClick r:id="rId15">
                  <a:extLst>
                    <a:ext uri="{A12FA001-AC4F-418D-AE19-62706E023703}">
                      <ahyp:hlinkClr xmlns:ahyp="http://schemas.microsoft.com/office/drawing/2018/hyperlinkcolor" val="tx"/>
                    </a:ext>
                  </a:extLst>
                </a:hlinkClick>
              </a:rPr>
              <a:t>aka.ms/m365pnp</a:t>
            </a:r>
            <a:endParaRPr lang="en-US" sz="1600" dirty="0">
              <a:solidFill>
                <a:srgbClr val="008575"/>
              </a:solidFill>
            </a:endParaRPr>
          </a:p>
        </p:txBody>
      </p:sp>
      <p:pic>
        <p:nvPicPr>
          <p:cNvPr id="118" name="Picture 117">
            <a:extLst>
              <a:ext uri="{FF2B5EF4-FFF2-40B4-BE49-F238E27FC236}">
                <a16:creationId xmlns:a16="http://schemas.microsoft.com/office/drawing/2014/main" id="{392C4672-0C72-44CF-96D7-BC34EEE0EB4D}"/>
              </a:ext>
            </a:extLst>
          </p:cNvPr>
          <p:cNvPicPr>
            <a:picLocks noChangeAspect="1"/>
          </p:cNvPicPr>
          <p:nvPr/>
        </p:nvPicPr>
        <p:blipFill rotWithShape="1">
          <a:blip r:embed="rId16"/>
          <a:srcRect r="1485"/>
          <a:stretch/>
        </p:blipFill>
        <p:spPr>
          <a:xfrm>
            <a:off x="9807747" y="2381620"/>
            <a:ext cx="1801641" cy="1247469"/>
          </a:xfrm>
          <a:prstGeom prst="rect">
            <a:avLst/>
          </a:prstGeom>
          <a:ln w="6350">
            <a:solidFill>
              <a:srgbClr val="D2D2D2"/>
            </a:solidFill>
          </a:ln>
          <a:effectLst>
            <a:outerShdw blurRad="190500" dist="38100" dir="2700000" algn="tl" rotWithShape="0">
              <a:prstClr val="black">
                <a:alpha val="40000"/>
              </a:prstClr>
            </a:outerShdw>
          </a:effectLst>
        </p:spPr>
      </p:pic>
      <p:sp>
        <p:nvSpPr>
          <p:cNvPr id="124" name="TextBox 123">
            <a:extLst>
              <a:ext uri="{FF2B5EF4-FFF2-40B4-BE49-F238E27FC236}">
                <a16:creationId xmlns:a16="http://schemas.microsoft.com/office/drawing/2014/main" id="{E0ABA4D3-61E8-4CEE-BE69-7487489AE3B9}"/>
              </a:ext>
            </a:extLst>
          </p:cNvPr>
          <p:cNvSpPr txBox="1"/>
          <p:nvPr/>
        </p:nvSpPr>
        <p:spPr>
          <a:xfrm>
            <a:off x="584200" y="4254382"/>
            <a:ext cx="1828800" cy="627864"/>
          </a:xfrm>
          <a:prstGeom prst="rect">
            <a:avLst/>
          </a:prstGeom>
          <a:noFill/>
          <a:ln>
            <a:noFill/>
          </a:ln>
        </p:spPr>
        <p:txBody>
          <a:bodyPr wrap="square" lIns="0" tIns="0" rIns="0" bIns="182880" rtlCol="0">
            <a:spAutoFit/>
          </a:bodyPr>
          <a:lstStyle/>
          <a:p>
            <a:pPr>
              <a:lnSpc>
                <a:spcPct val="90000"/>
              </a:lnSpc>
              <a:spcAft>
                <a:spcPts val="600"/>
              </a:spcAft>
            </a:pPr>
            <a:r>
              <a:rPr lang="en-FI" sz="1600" dirty="0">
                <a:latin typeface="+mj-lt"/>
              </a:rPr>
              <a:t>Microsoft 365 </a:t>
            </a:r>
            <a:br>
              <a:rPr lang="en-US" sz="1600" dirty="0">
                <a:latin typeface="+mj-lt"/>
              </a:rPr>
            </a:br>
            <a:r>
              <a:rPr lang="en-US" sz="1600" dirty="0">
                <a:latin typeface="+mj-lt"/>
              </a:rPr>
              <a:t>developer videos</a:t>
            </a:r>
          </a:p>
        </p:txBody>
      </p:sp>
      <p:sp>
        <p:nvSpPr>
          <p:cNvPr id="125" name="TextBox 124">
            <a:hlinkClick r:id="rId17"/>
            <a:extLst>
              <a:ext uri="{FF2B5EF4-FFF2-40B4-BE49-F238E27FC236}">
                <a16:creationId xmlns:a16="http://schemas.microsoft.com/office/drawing/2014/main" id="{CC68414B-AA7F-42C8-91CA-0C882A11BD4A}"/>
              </a:ext>
            </a:extLst>
          </p:cNvPr>
          <p:cNvSpPr txBox="1"/>
          <p:nvPr/>
        </p:nvSpPr>
        <p:spPr>
          <a:xfrm>
            <a:off x="584200" y="4901871"/>
            <a:ext cx="1745991" cy="166199"/>
          </a:xfrm>
          <a:prstGeom prst="rect">
            <a:avLst/>
          </a:prstGeom>
          <a:noFill/>
        </p:spPr>
        <p:txBody>
          <a:bodyPr wrap="none" lIns="0" tIns="0" rIns="0" bIns="0" rtlCol="0">
            <a:spAutoFit/>
          </a:bodyPr>
          <a:lstStyle/>
          <a:p>
            <a:pPr>
              <a:lnSpc>
                <a:spcPct val="90000"/>
              </a:lnSpc>
              <a:spcAft>
                <a:spcPts val="600"/>
              </a:spcAft>
            </a:pPr>
            <a:r>
              <a:rPr lang="en-US" sz="1200" dirty="0">
                <a:solidFill>
                  <a:srgbClr val="008575"/>
                </a:solidFill>
                <a:hlinkClick r:id="rId18">
                  <a:extLst>
                    <a:ext uri="{A12FA001-AC4F-418D-AE19-62706E023703}">
                      <ahyp:hlinkClr xmlns:ahyp="http://schemas.microsoft.com/office/drawing/2018/hyperlinkcolor" val="tx"/>
                    </a:ext>
                  </a:extLst>
                </a:hlinkClick>
              </a:rPr>
              <a:t>aka.ms/M365DevYouTube</a:t>
            </a:r>
            <a:endParaRPr lang="en-US" sz="1200" dirty="0">
              <a:solidFill>
                <a:srgbClr val="008575"/>
              </a:solidFill>
            </a:endParaRPr>
          </a:p>
        </p:txBody>
      </p:sp>
      <p:pic>
        <p:nvPicPr>
          <p:cNvPr id="123" name="Picture 122">
            <a:extLst>
              <a:ext uri="{FF2B5EF4-FFF2-40B4-BE49-F238E27FC236}">
                <a16:creationId xmlns:a16="http://schemas.microsoft.com/office/drawing/2014/main" id="{3012ACA7-48C5-4A52-83B9-E5E348E236C0}"/>
              </a:ext>
            </a:extLst>
          </p:cNvPr>
          <p:cNvPicPr>
            <a:picLocks noChangeAspect="1"/>
          </p:cNvPicPr>
          <p:nvPr/>
        </p:nvPicPr>
        <p:blipFill rotWithShape="1">
          <a:blip r:embed="rId19"/>
          <a:srcRect l="-1" t="-1" r="1252" b="29278"/>
          <a:stretch/>
        </p:blipFill>
        <p:spPr>
          <a:xfrm>
            <a:off x="584199" y="2131952"/>
            <a:ext cx="1828800" cy="1725421"/>
          </a:xfrm>
          <a:prstGeom prst="rect">
            <a:avLst/>
          </a:prstGeom>
          <a:ln w="6350">
            <a:solidFill>
              <a:srgbClr val="D2D2D2"/>
            </a:solidFill>
          </a:ln>
        </p:spPr>
      </p:pic>
      <p:sp>
        <p:nvSpPr>
          <p:cNvPr id="129" name="TextBox 128">
            <a:extLst>
              <a:ext uri="{FF2B5EF4-FFF2-40B4-BE49-F238E27FC236}">
                <a16:creationId xmlns:a16="http://schemas.microsoft.com/office/drawing/2014/main" id="{F8F220EA-52CD-482A-84C3-D5EE741E4502}"/>
              </a:ext>
            </a:extLst>
          </p:cNvPr>
          <p:cNvSpPr txBox="1"/>
          <p:nvPr/>
        </p:nvSpPr>
        <p:spPr>
          <a:xfrm>
            <a:off x="2859784" y="4254382"/>
            <a:ext cx="1803314" cy="1071062"/>
          </a:xfrm>
          <a:prstGeom prst="rect">
            <a:avLst/>
          </a:prstGeom>
          <a:noFill/>
          <a:ln>
            <a:noFill/>
          </a:ln>
        </p:spPr>
        <p:txBody>
          <a:bodyPr wrap="square" lIns="0" tIns="0" rIns="0" bIns="182880" rtlCol="0">
            <a:spAutoFit/>
          </a:bodyPr>
          <a:lstStyle/>
          <a:p>
            <a:pPr>
              <a:lnSpc>
                <a:spcPct val="90000"/>
              </a:lnSpc>
              <a:spcAft>
                <a:spcPts val="600"/>
              </a:spcAft>
            </a:pPr>
            <a:r>
              <a:rPr lang="en-FI" sz="1600" dirty="0">
                <a:latin typeface="+mj-lt"/>
              </a:rPr>
              <a:t>Microsoft 365 </a:t>
            </a:r>
            <a:br>
              <a:rPr lang="en-US" sz="1600" dirty="0">
                <a:latin typeface="+mj-lt"/>
              </a:rPr>
            </a:br>
            <a:r>
              <a:rPr lang="en-FI" sz="1600" dirty="0">
                <a:latin typeface="+mj-lt"/>
              </a:rPr>
              <a:t>&amp; </a:t>
            </a:r>
            <a:r>
              <a:rPr lang="en-US" sz="1600" dirty="0">
                <a:latin typeface="+mj-lt"/>
              </a:rPr>
              <a:t>SharePoint </a:t>
            </a:r>
            <a:r>
              <a:rPr lang="en-FI" sz="1600" dirty="0">
                <a:latin typeface="+mj-lt"/>
              </a:rPr>
              <a:t>c</a:t>
            </a:r>
            <a:r>
              <a:rPr lang="en-US" sz="1600" dirty="0">
                <a:latin typeface="+mj-lt"/>
              </a:rPr>
              <a:t>o</a:t>
            </a:r>
            <a:r>
              <a:rPr lang="en-FI" sz="1600" dirty="0">
                <a:latin typeface="+mj-lt"/>
              </a:rPr>
              <a:t>m</a:t>
            </a:r>
            <a:r>
              <a:rPr lang="en-US" sz="1600" dirty="0">
                <a:latin typeface="+mj-lt"/>
              </a:rPr>
              <a:t>m</a:t>
            </a:r>
            <a:r>
              <a:rPr lang="en-FI" sz="1600" dirty="0">
                <a:latin typeface="+mj-lt"/>
              </a:rPr>
              <a:t>u</a:t>
            </a:r>
            <a:r>
              <a:rPr lang="en-US" sz="1600" dirty="0">
                <a:latin typeface="+mj-lt"/>
              </a:rPr>
              <a:t>n</a:t>
            </a:r>
            <a:r>
              <a:rPr lang="en-FI" sz="1600" dirty="0">
                <a:latin typeface="+mj-lt"/>
              </a:rPr>
              <a:t>i</a:t>
            </a:r>
            <a:r>
              <a:rPr lang="en-US" sz="1600" dirty="0">
                <a:latin typeface="+mj-lt"/>
              </a:rPr>
              <a:t>t</a:t>
            </a:r>
            <a:r>
              <a:rPr lang="en-FI" sz="1600" dirty="0">
                <a:latin typeface="+mj-lt"/>
              </a:rPr>
              <a:t>y </a:t>
            </a:r>
            <a:br>
              <a:rPr lang="en-US" sz="1600" dirty="0">
                <a:latin typeface="+mj-lt"/>
              </a:rPr>
            </a:br>
            <a:r>
              <a:rPr lang="en-FI" sz="1600" dirty="0">
                <a:latin typeface="+mj-lt"/>
              </a:rPr>
              <a:t>(</a:t>
            </a:r>
            <a:r>
              <a:rPr lang="en-US" sz="1600" dirty="0">
                <a:latin typeface="+mj-lt"/>
              </a:rPr>
              <a:t>P</a:t>
            </a:r>
            <a:r>
              <a:rPr lang="en-FI" sz="1600" dirty="0">
                <a:latin typeface="+mj-lt"/>
              </a:rPr>
              <a:t>n</a:t>
            </a:r>
            <a:r>
              <a:rPr lang="en-US" sz="1600" dirty="0">
                <a:latin typeface="+mj-lt"/>
              </a:rPr>
              <a:t>P) videos</a:t>
            </a:r>
          </a:p>
        </p:txBody>
      </p:sp>
      <p:sp>
        <p:nvSpPr>
          <p:cNvPr id="130" name="TextBox 129">
            <a:extLst>
              <a:ext uri="{FF2B5EF4-FFF2-40B4-BE49-F238E27FC236}">
                <a16:creationId xmlns:a16="http://schemas.microsoft.com/office/drawing/2014/main" id="{CED74FB3-1FCA-4FAB-98A2-B670177CEE20}"/>
              </a:ext>
            </a:extLst>
          </p:cNvPr>
          <p:cNvSpPr txBox="1"/>
          <p:nvPr/>
        </p:nvSpPr>
        <p:spPr>
          <a:xfrm>
            <a:off x="2859783" y="5345493"/>
            <a:ext cx="1828800" cy="166199"/>
          </a:xfrm>
          <a:prstGeom prst="rect">
            <a:avLst/>
          </a:prstGeom>
          <a:noFill/>
        </p:spPr>
        <p:txBody>
          <a:bodyPr wrap="square" lIns="0" tIns="0" rIns="0" bIns="0" rtlCol="0">
            <a:spAutoFit/>
          </a:bodyPr>
          <a:lstStyle/>
          <a:p>
            <a:pPr>
              <a:lnSpc>
                <a:spcPct val="90000"/>
              </a:lnSpc>
              <a:spcAft>
                <a:spcPts val="600"/>
              </a:spcAft>
            </a:pPr>
            <a:r>
              <a:rPr lang="en-US" sz="1200" dirty="0">
                <a:solidFill>
                  <a:srgbClr val="008575"/>
                </a:solidFill>
                <a:hlinkClick r:id="rId15">
                  <a:extLst>
                    <a:ext uri="{A12FA001-AC4F-418D-AE19-62706E023703}">
                      <ahyp:hlinkClr xmlns:ahyp="http://schemas.microsoft.com/office/drawing/2018/hyperlinkcolor" val="tx"/>
                    </a:ext>
                  </a:extLst>
                </a:hlinkClick>
              </a:rPr>
              <a:t>aka.ms/</a:t>
            </a:r>
            <a:r>
              <a:rPr lang="en-FI" sz="1200" dirty="0">
                <a:solidFill>
                  <a:srgbClr val="008575"/>
                </a:solidFill>
                <a:hlinkClick r:id="rId15">
                  <a:extLst>
                    <a:ext uri="{A12FA001-AC4F-418D-AE19-62706E023703}">
                      <ahyp:hlinkClr xmlns:ahyp="http://schemas.microsoft.com/office/drawing/2018/hyperlinkcolor" val="tx"/>
                    </a:ext>
                  </a:extLst>
                </a:hlinkClick>
              </a:rPr>
              <a:t>m365</a:t>
            </a:r>
            <a:r>
              <a:rPr lang="en-US" sz="1200" dirty="0">
                <a:solidFill>
                  <a:srgbClr val="008575"/>
                </a:solidFill>
                <a:hlinkClick r:id="rId15">
                  <a:extLst>
                    <a:ext uri="{A12FA001-AC4F-418D-AE19-62706E023703}">
                      <ahyp:hlinkClr xmlns:ahyp="http://schemas.microsoft.com/office/drawing/2018/hyperlinkcolor" val="tx"/>
                    </a:ext>
                  </a:extLst>
                </a:hlinkClick>
              </a:rPr>
              <a:t>p</a:t>
            </a:r>
            <a:r>
              <a:rPr lang="en-FI" sz="1200" dirty="0">
                <a:solidFill>
                  <a:srgbClr val="008575"/>
                </a:solidFill>
                <a:hlinkClick r:id="rId15">
                  <a:extLst>
                    <a:ext uri="{A12FA001-AC4F-418D-AE19-62706E023703}">
                      <ahyp:hlinkClr xmlns:ahyp="http://schemas.microsoft.com/office/drawing/2018/hyperlinkcolor" val="tx"/>
                    </a:ext>
                  </a:extLst>
                </a:hlinkClick>
              </a:rPr>
              <a:t>n</a:t>
            </a:r>
            <a:r>
              <a:rPr lang="en-US" sz="1200" dirty="0">
                <a:solidFill>
                  <a:srgbClr val="008575"/>
                </a:solidFill>
                <a:hlinkClick r:id="rId15">
                  <a:extLst>
                    <a:ext uri="{A12FA001-AC4F-418D-AE19-62706E023703}">
                      <ahyp:hlinkClr xmlns:ahyp="http://schemas.microsoft.com/office/drawing/2018/hyperlinkcolor" val="tx"/>
                    </a:ext>
                  </a:extLst>
                </a:hlinkClick>
              </a:rPr>
              <a:t>p</a:t>
            </a:r>
            <a:r>
              <a:rPr lang="en-FI" sz="1200" dirty="0">
                <a:solidFill>
                  <a:srgbClr val="008575"/>
                </a:solidFill>
                <a:hlinkClick r:id="rId15">
                  <a:extLst>
                    <a:ext uri="{A12FA001-AC4F-418D-AE19-62706E023703}">
                      <ahyp:hlinkClr xmlns:ahyp="http://schemas.microsoft.com/office/drawing/2018/hyperlinkcolor" val="tx"/>
                    </a:ext>
                  </a:extLst>
                </a:hlinkClick>
              </a:rPr>
              <a:t>-</a:t>
            </a:r>
            <a:r>
              <a:rPr lang="en-US" sz="1200" dirty="0">
                <a:solidFill>
                  <a:srgbClr val="008575"/>
                </a:solidFill>
                <a:hlinkClick r:id="rId15">
                  <a:extLst>
                    <a:ext uri="{A12FA001-AC4F-418D-AE19-62706E023703}">
                      <ahyp:hlinkClr xmlns:ahyp="http://schemas.microsoft.com/office/drawing/2018/hyperlinkcolor" val="tx"/>
                    </a:ext>
                  </a:extLst>
                </a:hlinkClick>
              </a:rPr>
              <a:t>v</a:t>
            </a:r>
            <a:r>
              <a:rPr lang="en-FI" sz="1200" dirty="0">
                <a:solidFill>
                  <a:srgbClr val="008575"/>
                </a:solidFill>
                <a:hlinkClick r:id="rId15">
                  <a:extLst>
                    <a:ext uri="{A12FA001-AC4F-418D-AE19-62706E023703}">
                      <ahyp:hlinkClr xmlns:ahyp="http://schemas.microsoft.com/office/drawing/2018/hyperlinkcolor" val="tx"/>
                    </a:ext>
                  </a:extLst>
                </a:hlinkClick>
              </a:rPr>
              <a:t>i</a:t>
            </a:r>
            <a:r>
              <a:rPr lang="en-US" sz="1200" dirty="0">
                <a:solidFill>
                  <a:srgbClr val="008575"/>
                </a:solidFill>
                <a:hlinkClick r:id="rId15">
                  <a:extLst>
                    <a:ext uri="{A12FA001-AC4F-418D-AE19-62706E023703}">
                      <ahyp:hlinkClr xmlns:ahyp="http://schemas.microsoft.com/office/drawing/2018/hyperlinkcolor" val="tx"/>
                    </a:ext>
                  </a:extLst>
                </a:hlinkClick>
              </a:rPr>
              <a:t>d</a:t>
            </a:r>
            <a:r>
              <a:rPr lang="en-FI" sz="1200" dirty="0">
                <a:solidFill>
                  <a:srgbClr val="008575"/>
                </a:solidFill>
                <a:hlinkClick r:id="rId15">
                  <a:extLst>
                    <a:ext uri="{A12FA001-AC4F-418D-AE19-62706E023703}">
                      <ahyp:hlinkClr xmlns:ahyp="http://schemas.microsoft.com/office/drawing/2018/hyperlinkcolor" val="tx"/>
                    </a:ext>
                  </a:extLst>
                </a:hlinkClick>
              </a:rPr>
              <a:t>e</a:t>
            </a:r>
            <a:r>
              <a:rPr lang="en-US" sz="1200" dirty="0">
                <a:solidFill>
                  <a:srgbClr val="008575"/>
                </a:solidFill>
                <a:hlinkClick r:id="rId15">
                  <a:extLst>
                    <a:ext uri="{A12FA001-AC4F-418D-AE19-62706E023703}">
                      <ahyp:hlinkClr xmlns:ahyp="http://schemas.microsoft.com/office/drawing/2018/hyperlinkcolor" val="tx"/>
                    </a:ext>
                  </a:extLst>
                </a:hlinkClick>
              </a:rPr>
              <a:t>o</a:t>
            </a:r>
            <a:r>
              <a:rPr lang="en-FI" sz="1200" dirty="0">
                <a:solidFill>
                  <a:srgbClr val="008575"/>
                </a:solidFill>
                <a:hlinkClick r:id="rId15">
                  <a:extLst>
                    <a:ext uri="{A12FA001-AC4F-418D-AE19-62706E023703}">
                      <ahyp:hlinkClr xmlns:ahyp="http://schemas.microsoft.com/office/drawing/2018/hyperlinkcolor" val="tx"/>
                    </a:ext>
                  </a:extLst>
                </a:hlinkClick>
              </a:rPr>
              <a:t>s</a:t>
            </a:r>
            <a:endParaRPr lang="en-US" sz="1200" dirty="0">
              <a:solidFill>
                <a:srgbClr val="008575"/>
              </a:solidFill>
            </a:endParaRPr>
          </a:p>
        </p:txBody>
      </p:sp>
      <p:pic>
        <p:nvPicPr>
          <p:cNvPr id="128" name="Picture 127">
            <a:extLst>
              <a:ext uri="{FF2B5EF4-FFF2-40B4-BE49-F238E27FC236}">
                <a16:creationId xmlns:a16="http://schemas.microsoft.com/office/drawing/2014/main" id="{A54BCADF-F020-4A11-90A6-67AAF50EEAE1}"/>
              </a:ext>
            </a:extLst>
          </p:cNvPr>
          <p:cNvPicPr>
            <a:picLocks noChangeAspect="1"/>
          </p:cNvPicPr>
          <p:nvPr/>
        </p:nvPicPr>
        <p:blipFill rotWithShape="1">
          <a:blip r:embed="rId20"/>
          <a:srcRect r="1094" b="18364"/>
          <a:stretch/>
        </p:blipFill>
        <p:spPr>
          <a:xfrm>
            <a:off x="2859784" y="2131952"/>
            <a:ext cx="1828800" cy="1725421"/>
          </a:xfrm>
          <a:prstGeom prst="rect">
            <a:avLst/>
          </a:prstGeom>
          <a:ln w="6350">
            <a:solidFill>
              <a:srgbClr val="D2D2D2"/>
            </a:solidFill>
          </a:ln>
        </p:spPr>
      </p:pic>
      <p:sp>
        <p:nvSpPr>
          <p:cNvPr id="131" name="TextBox 130">
            <a:extLst>
              <a:ext uri="{FF2B5EF4-FFF2-40B4-BE49-F238E27FC236}">
                <a16:creationId xmlns:a16="http://schemas.microsoft.com/office/drawing/2014/main" id="{E710D6AC-6EE6-4111-AACF-F3F991A7D6A6}"/>
              </a:ext>
            </a:extLst>
          </p:cNvPr>
          <p:cNvSpPr txBox="1"/>
          <p:nvPr/>
        </p:nvSpPr>
        <p:spPr>
          <a:xfrm>
            <a:off x="4822774" y="6074991"/>
            <a:ext cx="2587387" cy="461622"/>
          </a:xfrm>
          <a:prstGeom prst="rect">
            <a:avLst/>
          </a:prstGeom>
          <a:noFill/>
        </p:spPr>
        <p:txBody>
          <a:bodyPr wrap="none" lIns="182854" tIns="146283" rIns="182854" bIns="146283" rtlCol="0">
            <a:spAutoFit/>
          </a:bodyPr>
          <a:lstStyle/>
          <a:p>
            <a:pPr algn="ctr">
              <a:lnSpc>
                <a:spcPct val="90000"/>
              </a:lnSpc>
              <a:spcAft>
                <a:spcPts val="600"/>
              </a:spcAft>
            </a:pPr>
            <a:r>
              <a:rPr lang="en-US" sz="1200" dirty="0">
                <a:cs typeface="Segoe UI Light" panose="020B0502040204020203" pitchFamily="34" charset="0"/>
              </a:rPr>
              <a:t>@Microsoft365Dev | @m365pnp</a:t>
            </a:r>
          </a:p>
        </p:txBody>
      </p:sp>
    </p:spTree>
    <p:extLst>
      <p:ext uri="{BB962C8B-B14F-4D97-AF65-F5344CB8AC3E}">
        <p14:creationId xmlns:p14="http://schemas.microsoft.com/office/powerpoint/2010/main" val="307028910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07843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63CBB075-9584-4E11-8474-2847D03D62B0}"/>
              </a:ext>
              <a:ext uri="{C183D7F6-B498-43B3-948B-1728B52AA6E4}">
                <adec:decorative xmlns:adec="http://schemas.microsoft.com/office/drawing/2017/decorative" val="1"/>
              </a:ext>
            </a:extLst>
          </p:cNvPr>
          <p:cNvGrpSpPr/>
          <p:nvPr/>
        </p:nvGrpSpPr>
        <p:grpSpPr>
          <a:xfrm>
            <a:off x="0" y="-3727"/>
            <a:ext cx="12192000" cy="6865447"/>
            <a:chOff x="1044138" y="7113"/>
            <a:chExt cx="12192000" cy="6865447"/>
          </a:xfrm>
        </p:grpSpPr>
        <p:pic>
          <p:nvPicPr>
            <p:cNvPr id="64" name="Picture Placeholder 4">
              <a:extLst>
                <a:ext uri="{FF2B5EF4-FFF2-40B4-BE49-F238E27FC236}">
                  <a16:creationId xmlns:a16="http://schemas.microsoft.com/office/drawing/2014/main" id="{D55F852D-A1BC-4004-ADC8-962DC76B1594}"/>
                </a:ext>
              </a:extLst>
            </p:cNvPr>
            <p:cNvPicPr>
              <a:picLocks noChangeAspect="1"/>
            </p:cNvPicPr>
            <p:nvPr/>
          </p:nvPicPr>
          <p:blipFill rotWithShape="1">
            <a:blip r:embed="rId3"/>
            <a:srcRect l="723" t="9721" r="287" b="10733"/>
            <a:stretch/>
          </p:blipFill>
          <p:spPr bwMode="ltGray">
            <a:xfrm>
              <a:off x="1044138" y="12700"/>
              <a:ext cx="12192000" cy="6858000"/>
            </a:xfrm>
            <a:prstGeom prst="rect">
              <a:avLst/>
            </a:prstGeom>
            <a:blipFill>
              <a:blip r:embed="rId4"/>
              <a:stretch>
                <a:fillRect/>
              </a:stretch>
            </a:blipFill>
          </p:spPr>
        </p:pic>
        <p:sp>
          <p:nvSpPr>
            <p:cNvPr id="68" name="Rectangle 67">
              <a:extLst>
                <a:ext uri="{FF2B5EF4-FFF2-40B4-BE49-F238E27FC236}">
                  <a16:creationId xmlns:a16="http://schemas.microsoft.com/office/drawing/2014/main" id="{77719B5A-FBA6-47B1-945E-581A42E7508F}"/>
                </a:ext>
              </a:extLst>
            </p:cNvPr>
            <p:cNvSpPr/>
            <p:nvPr/>
          </p:nvSpPr>
          <p:spPr bwMode="auto">
            <a:xfrm>
              <a:off x="1044138" y="7113"/>
              <a:ext cx="12192000" cy="6865447"/>
            </a:xfrm>
            <a:prstGeom prst="rect">
              <a:avLst/>
            </a:prstGeom>
            <a:gradFill>
              <a:gsLst>
                <a:gs pos="100000">
                  <a:srgbClr val="000000">
                    <a:alpha val="55000"/>
                  </a:srgbClr>
                </a:gs>
                <a:gs pos="0">
                  <a:srgbClr val="000000">
                    <a:alpha val="50000"/>
                  </a:srgbClr>
                </a:gs>
                <a:gs pos="53000">
                  <a:srgbClr val="000000">
                    <a:alpha val="65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05C58F9-57FE-4F38-B479-D072C5629F66}"/>
              </a:ext>
            </a:extLst>
          </p:cNvPr>
          <p:cNvSpPr>
            <a:spLocks noGrp="1"/>
          </p:cNvSpPr>
          <p:nvPr>
            <p:ph type="title"/>
          </p:nvPr>
        </p:nvSpPr>
        <p:spPr>
          <a:xfrm>
            <a:off x="588263" y="-1437129"/>
            <a:ext cx="11018520" cy="430887"/>
          </a:xfrm>
        </p:spPr>
        <p:txBody>
          <a:bodyPr/>
          <a:lstStyle/>
          <a:p>
            <a:r>
              <a:rPr lang="en-US">
                <a:noFill/>
              </a:rPr>
              <a:t>Viva</a:t>
            </a:r>
          </a:p>
        </p:txBody>
      </p:sp>
      <p:sp>
        <p:nvSpPr>
          <p:cNvPr id="168" name="TextBox 167">
            <a:extLst>
              <a:ext uri="{FF2B5EF4-FFF2-40B4-BE49-F238E27FC236}">
                <a16:creationId xmlns:a16="http://schemas.microsoft.com/office/drawing/2014/main" id="{2F92FB7D-BE94-4BC6-B334-9249518A5417}"/>
              </a:ext>
              <a:ext uri="{C183D7F6-B498-43B3-948B-1728B52AA6E4}">
                <adec:decorative xmlns:adec="http://schemas.microsoft.com/office/drawing/2017/decorative" val="1"/>
              </a:ext>
            </a:extLst>
          </p:cNvPr>
          <p:cNvSpPr txBox="1"/>
          <p:nvPr/>
        </p:nvSpPr>
        <p:spPr>
          <a:xfrm>
            <a:off x="126048" y="3044280"/>
            <a:ext cx="1916562" cy="769441"/>
          </a:xfrm>
          <a:prstGeom prst="rect">
            <a:avLst/>
          </a:prstGeom>
          <a:noFill/>
        </p:spPr>
        <p:txBody>
          <a:bodyPr wrap="square">
            <a:spAutoFit/>
          </a:bodyPr>
          <a:lstStyle/>
          <a:p>
            <a:pPr algn="ctr"/>
            <a:r>
              <a:rPr lang="en-US" sz="4400" spc="-150">
                <a:solidFill>
                  <a:schemeClr val="bg1"/>
                </a:solidFill>
                <a:latin typeface="Segoe UI Semibold" panose="020B0702040204020203" pitchFamily="34" charset="0"/>
                <a:cs typeface="Segoe UI Semibold" panose="020B0702040204020203" pitchFamily="34" charset="0"/>
              </a:rPr>
              <a:t>Viva</a:t>
            </a:r>
            <a:endParaRPr lang="en-US" sz="4000">
              <a:solidFill>
                <a:schemeClr val="bg1"/>
              </a:solidFill>
            </a:endParaRPr>
          </a:p>
        </p:txBody>
      </p:sp>
      <p:sp>
        <p:nvSpPr>
          <p:cNvPr id="69" name="Freeform: Shape 68">
            <a:extLst>
              <a:ext uri="{FF2B5EF4-FFF2-40B4-BE49-F238E27FC236}">
                <a16:creationId xmlns:a16="http://schemas.microsoft.com/office/drawing/2014/main" id="{9F2589E5-E79B-421D-B6FA-3B9ADF0BCD97}"/>
              </a:ext>
              <a:ext uri="{C183D7F6-B498-43B3-948B-1728B52AA6E4}">
                <adec:decorative xmlns:adec="http://schemas.microsoft.com/office/drawing/2017/decorative" val="1"/>
              </a:ext>
            </a:extLst>
          </p:cNvPr>
          <p:cNvSpPr/>
          <p:nvPr/>
        </p:nvSpPr>
        <p:spPr bwMode="auto">
          <a:xfrm>
            <a:off x="2285502" y="0"/>
            <a:ext cx="9906498" cy="6858000"/>
          </a:xfrm>
          <a:custGeom>
            <a:avLst/>
            <a:gdLst>
              <a:gd name="connsiteX0" fmla="*/ 0 w 9906498"/>
              <a:gd name="connsiteY0" fmla="*/ 0 h 6858000"/>
              <a:gd name="connsiteX1" fmla="*/ 9906498 w 9906498"/>
              <a:gd name="connsiteY1" fmla="*/ 0 h 6858000"/>
              <a:gd name="connsiteX2" fmla="*/ 9906498 w 9906498"/>
              <a:gd name="connsiteY2" fmla="*/ 6858000 h 6858000"/>
              <a:gd name="connsiteX3" fmla="*/ 7985 w 9906498"/>
              <a:gd name="connsiteY3" fmla="*/ 6858000 h 6858000"/>
              <a:gd name="connsiteX4" fmla="*/ 132348 w 9906498"/>
              <a:gd name="connsiteY4" fmla="*/ 6801777 h 6858000"/>
              <a:gd name="connsiteX5" fmla="*/ 2250763 w 9906498"/>
              <a:gd name="connsiteY5" fmla="*/ 3430805 h 6858000"/>
              <a:gd name="connsiteX6" fmla="*/ 132348 w 9906498"/>
              <a:gd name="connsiteY6" fmla="*/ 598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498" h="6858000">
                <a:moveTo>
                  <a:pt x="0" y="0"/>
                </a:moveTo>
                <a:lnTo>
                  <a:pt x="9906498" y="0"/>
                </a:lnTo>
                <a:lnTo>
                  <a:pt x="9906498" y="6858000"/>
                </a:lnTo>
                <a:lnTo>
                  <a:pt x="7985" y="6858000"/>
                </a:lnTo>
                <a:lnTo>
                  <a:pt x="132348" y="6801777"/>
                </a:lnTo>
                <a:cubicBezTo>
                  <a:pt x="1385794" y="6197805"/>
                  <a:pt x="2250763" y="4915317"/>
                  <a:pt x="2250763" y="3430805"/>
                </a:cubicBezTo>
                <a:cubicBezTo>
                  <a:pt x="2250763" y="1946293"/>
                  <a:pt x="1385794" y="663805"/>
                  <a:pt x="132348" y="59833"/>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B2208DC4-A90E-454D-B51F-9CE153DDF97F}"/>
              </a:ext>
              <a:ext uri="{C183D7F6-B498-43B3-948B-1728B52AA6E4}">
                <adec:decorative xmlns:adec="http://schemas.microsoft.com/office/drawing/2017/decorative" val="1"/>
              </a:ext>
            </a:extLst>
          </p:cNvPr>
          <p:cNvSpPr/>
          <p:nvPr/>
        </p:nvSpPr>
        <p:spPr bwMode="auto">
          <a:xfrm>
            <a:off x="-4748837" y="-2062784"/>
            <a:ext cx="10978188" cy="10978186"/>
          </a:xfrm>
          <a:prstGeom prst="ellipse">
            <a:avLst/>
          </a:pr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Shape 100">
            <a:extLst>
              <a:ext uri="{FF2B5EF4-FFF2-40B4-BE49-F238E27FC236}">
                <a16:creationId xmlns:a16="http://schemas.microsoft.com/office/drawing/2014/main" id="{9E03DBD3-680F-4148-A4B9-F8542A111124}"/>
              </a:ext>
              <a:ext uri="{C183D7F6-B498-43B3-948B-1728B52AA6E4}">
                <adec:decorative xmlns:adec="http://schemas.microsoft.com/office/drawing/2017/decorative" val="1"/>
              </a:ext>
            </a:extLst>
          </p:cNvPr>
          <p:cNvSpPr/>
          <p:nvPr/>
        </p:nvSpPr>
        <p:spPr bwMode="auto">
          <a:xfrm>
            <a:off x="-3294716" y="-647700"/>
            <a:ext cx="8146277" cy="8146278"/>
          </a:xfrm>
          <a:custGeom>
            <a:avLst/>
            <a:gdLst>
              <a:gd name="connsiteX0" fmla="*/ 3976146 w 7902477"/>
              <a:gd name="connsiteY0" fmla="*/ 337673 h 7902478"/>
              <a:gd name="connsiteX1" fmla="*/ 362580 w 7902477"/>
              <a:gd name="connsiteY1" fmla="*/ 3951239 h 7902478"/>
              <a:gd name="connsiteX2" fmla="*/ 3976146 w 7902477"/>
              <a:gd name="connsiteY2" fmla="*/ 7564805 h 7902478"/>
              <a:gd name="connsiteX3" fmla="*/ 7589713 w 7902477"/>
              <a:gd name="connsiteY3" fmla="*/ 3951239 h 7902478"/>
              <a:gd name="connsiteX4" fmla="*/ 3976146 w 7902477"/>
              <a:gd name="connsiteY4" fmla="*/ 337673 h 7902478"/>
              <a:gd name="connsiteX5" fmla="*/ 3951239 w 7902477"/>
              <a:gd name="connsiteY5" fmla="*/ 0 h 7902478"/>
              <a:gd name="connsiteX6" fmla="*/ 7902477 w 7902477"/>
              <a:gd name="connsiteY6" fmla="*/ 3951239 h 7902478"/>
              <a:gd name="connsiteX7" fmla="*/ 3951239 w 7902477"/>
              <a:gd name="connsiteY7" fmla="*/ 7902478 h 7902478"/>
              <a:gd name="connsiteX8" fmla="*/ 0 w 7902477"/>
              <a:gd name="connsiteY8" fmla="*/ 3951239 h 7902478"/>
              <a:gd name="connsiteX9" fmla="*/ 3951239 w 7902477"/>
              <a:gd name="connsiteY9" fmla="*/ 0 h 790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2477" h="7902478">
                <a:moveTo>
                  <a:pt x="3976146" y="337673"/>
                </a:moveTo>
                <a:cubicBezTo>
                  <a:pt x="1980429" y="337673"/>
                  <a:pt x="362580" y="1955522"/>
                  <a:pt x="362580" y="3951239"/>
                </a:cubicBezTo>
                <a:cubicBezTo>
                  <a:pt x="362580" y="5946956"/>
                  <a:pt x="1980429" y="7564805"/>
                  <a:pt x="3976146" y="7564805"/>
                </a:cubicBezTo>
                <a:cubicBezTo>
                  <a:pt x="5971863" y="7564805"/>
                  <a:pt x="7589713" y="5946956"/>
                  <a:pt x="7589713" y="3951239"/>
                </a:cubicBezTo>
                <a:cubicBezTo>
                  <a:pt x="7589713" y="1955522"/>
                  <a:pt x="5971863" y="337673"/>
                  <a:pt x="3976146" y="337673"/>
                </a:cubicBezTo>
                <a:close/>
                <a:moveTo>
                  <a:pt x="3951239" y="0"/>
                </a:moveTo>
                <a:cubicBezTo>
                  <a:pt x="6133449" y="0"/>
                  <a:pt x="7902477" y="1769030"/>
                  <a:pt x="7902477" y="3951239"/>
                </a:cubicBezTo>
                <a:cubicBezTo>
                  <a:pt x="7902477" y="6133448"/>
                  <a:pt x="6133449" y="7902478"/>
                  <a:pt x="3951239" y="7902478"/>
                </a:cubicBezTo>
                <a:cubicBezTo>
                  <a:pt x="1769030" y="7902478"/>
                  <a:pt x="0" y="6133448"/>
                  <a:pt x="0" y="3951239"/>
                </a:cubicBezTo>
                <a:cubicBezTo>
                  <a:pt x="0" y="1769030"/>
                  <a:pt x="1769030" y="0"/>
                  <a:pt x="3951239" y="0"/>
                </a:cubicBezTo>
                <a:close/>
              </a:path>
            </a:pathLst>
          </a:custGeom>
          <a:solidFill>
            <a:schemeClr val="bg1"/>
          </a:solidFill>
          <a:ln>
            <a:noFill/>
            <a:headEnd type="none" w="med" len="med"/>
            <a:tailEnd type="none" w="med" len="med"/>
          </a:ln>
          <a:effectLst>
            <a:outerShdw blurRad="254000" dist="1905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nvGrpSpPr>
          <p:cNvPr id="15" name="Group 14" descr="Employee Experience Platform&#10;Growing investment in employee wellbeing and development&#10;">
            <a:extLst>
              <a:ext uri="{FF2B5EF4-FFF2-40B4-BE49-F238E27FC236}">
                <a16:creationId xmlns:a16="http://schemas.microsoft.com/office/drawing/2014/main" id="{03EF0FB8-8955-4518-AA82-D6EF7998E862}"/>
              </a:ext>
            </a:extLst>
          </p:cNvPr>
          <p:cNvGrpSpPr/>
          <p:nvPr/>
        </p:nvGrpSpPr>
        <p:grpSpPr>
          <a:xfrm>
            <a:off x="5140708" y="914733"/>
            <a:ext cx="4984367" cy="861774"/>
            <a:chOff x="5140708" y="914733"/>
            <a:chExt cx="4984367" cy="861774"/>
          </a:xfrm>
        </p:grpSpPr>
        <p:sp>
          <p:nvSpPr>
            <p:cNvPr id="73" name="TextBox 72">
              <a:extLst>
                <a:ext uri="{FF2B5EF4-FFF2-40B4-BE49-F238E27FC236}">
                  <a16:creationId xmlns:a16="http://schemas.microsoft.com/office/drawing/2014/main" id="{C4D45F6F-C3B0-4824-8646-387853AB463C}"/>
                </a:ext>
              </a:extLst>
            </p:cNvPr>
            <p:cNvSpPr txBox="1"/>
            <p:nvPr/>
          </p:nvSpPr>
          <p:spPr>
            <a:xfrm>
              <a:off x="6211973" y="914733"/>
              <a:ext cx="3913102" cy="861774"/>
            </a:xfrm>
            <a:prstGeom prst="rect">
              <a:avLst/>
            </a:prstGeom>
            <a:noFill/>
          </p:spPr>
          <p:txBody>
            <a:bodyPr wrap="square" lIns="0">
              <a:spAutoFit/>
            </a:bodyPr>
            <a:lstStyle/>
            <a:p>
              <a:pPr marL="0" indent="0">
                <a:spcAft>
                  <a:spcPts val="2000"/>
                </a:spcAft>
                <a:buNone/>
              </a:pPr>
              <a:r>
                <a:rPr lang="en-US" sz="1800">
                  <a:solidFill>
                    <a:schemeClr val="accent1"/>
                  </a:solidFill>
                  <a:latin typeface="+mj-lt"/>
                </a:rPr>
                <a:t>Employee Experience Platform</a:t>
              </a:r>
              <a:br>
                <a:rPr lang="en-US" sz="1800">
                  <a:solidFill>
                    <a:schemeClr val="accent1"/>
                  </a:solidFill>
                  <a:latin typeface="+mj-lt"/>
                </a:rPr>
              </a:br>
              <a:r>
                <a:rPr lang="en-US" sz="1600"/>
                <a:t>Growing investment in employee wellbeing and development</a:t>
              </a:r>
              <a:endParaRPr lang="en-US" sz="1800"/>
            </a:p>
          </p:txBody>
        </p:sp>
        <p:grpSp>
          <p:nvGrpSpPr>
            <p:cNvPr id="14" name="Group 13">
              <a:extLst>
                <a:ext uri="{FF2B5EF4-FFF2-40B4-BE49-F238E27FC236}">
                  <a16:creationId xmlns:a16="http://schemas.microsoft.com/office/drawing/2014/main" id="{5E745290-C88A-4C26-8A82-4204F64D26DA}"/>
                </a:ext>
              </a:extLst>
            </p:cNvPr>
            <p:cNvGrpSpPr/>
            <p:nvPr/>
          </p:nvGrpSpPr>
          <p:grpSpPr>
            <a:xfrm>
              <a:off x="5140708" y="979860"/>
              <a:ext cx="731520" cy="731520"/>
              <a:chOff x="5140708" y="979860"/>
              <a:chExt cx="731520" cy="731520"/>
            </a:xfrm>
          </p:grpSpPr>
          <p:sp>
            <p:nvSpPr>
              <p:cNvPr id="74" name="Rectangle: Rounded Corners 25">
                <a:extLst>
                  <a:ext uri="{FF2B5EF4-FFF2-40B4-BE49-F238E27FC236}">
                    <a16:creationId xmlns:a16="http://schemas.microsoft.com/office/drawing/2014/main" id="{1691A464-69BE-475B-9F3F-8D565B846120}"/>
                  </a:ext>
                </a:extLst>
              </p:cNvPr>
              <p:cNvSpPr/>
              <p:nvPr/>
            </p:nvSpPr>
            <p:spPr bwMode="auto">
              <a:xfrm>
                <a:off x="5140708" y="979860"/>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171ED81A-817F-4616-92C8-5E406B0F1C65}"/>
                  </a:ext>
                </a:extLst>
              </p:cNvPr>
              <p:cNvGrpSpPr/>
              <p:nvPr/>
            </p:nvGrpSpPr>
            <p:grpSpPr>
              <a:xfrm>
                <a:off x="5322146" y="1117292"/>
                <a:ext cx="368644" cy="456657"/>
                <a:chOff x="5709081" y="1052992"/>
                <a:chExt cx="529280" cy="655645"/>
              </a:xfrm>
            </p:grpSpPr>
            <p:sp>
              <p:nvSpPr>
                <p:cNvPr id="34" name="people_4" title="Icon of a person">
                  <a:extLst>
                    <a:ext uri="{FF2B5EF4-FFF2-40B4-BE49-F238E27FC236}">
                      <a16:creationId xmlns:a16="http://schemas.microsoft.com/office/drawing/2014/main" id="{232DCE5F-5011-4953-A4E4-9D3A0DA7975F}"/>
                    </a:ext>
                  </a:extLst>
                </p:cNvPr>
                <p:cNvSpPr>
                  <a:spLocks noChangeAspect="1" noEditPoints="1"/>
                </p:cNvSpPr>
                <p:nvPr/>
              </p:nvSpPr>
              <p:spPr bwMode="auto">
                <a:xfrm>
                  <a:off x="5709081" y="1052992"/>
                  <a:ext cx="386919" cy="4325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sp>
              <p:nvSpPr>
                <p:cNvPr id="35" name="Oval 34">
                  <a:extLst>
                    <a:ext uri="{FF2B5EF4-FFF2-40B4-BE49-F238E27FC236}">
                      <a16:creationId xmlns:a16="http://schemas.microsoft.com/office/drawing/2014/main" id="{9573B878-3D1D-4EA9-887B-59389B7ADCFA}"/>
                    </a:ext>
                  </a:extLst>
                </p:cNvPr>
                <p:cNvSpPr/>
                <p:nvPr/>
              </p:nvSpPr>
              <p:spPr bwMode="auto">
                <a:xfrm>
                  <a:off x="5877987" y="1348263"/>
                  <a:ext cx="360374" cy="36037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money_2" title="Icon of a dollar sign with an arrow around it pointing clockwise">
                  <a:extLst>
                    <a:ext uri="{FF2B5EF4-FFF2-40B4-BE49-F238E27FC236}">
                      <a16:creationId xmlns:a16="http://schemas.microsoft.com/office/drawing/2014/main" id="{2DB1A989-A049-4DCD-AD1B-BBC89850C2F0}"/>
                    </a:ext>
                  </a:extLst>
                </p:cNvPr>
                <p:cNvSpPr>
                  <a:spLocks noChangeAspect="1" noEditPoints="1"/>
                </p:cNvSpPr>
                <p:nvPr/>
              </p:nvSpPr>
              <p:spPr bwMode="auto">
                <a:xfrm>
                  <a:off x="5888180" y="1349211"/>
                  <a:ext cx="339988" cy="358477"/>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grpSp>
        <p:nvGrpSpPr>
          <p:cNvPr id="12" name="Group 11" descr="Microsoft Teams Apps&#10;Viva Connections, Insights, Topics, Learning&#10;">
            <a:extLst>
              <a:ext uri="{FF2B5EF4-FFF2-40B4-BE49-F238E27FC236}">
                <a16:creationId xmlns:a16="http://schemas.microsoft.com/office/drawing/2014/main" id="{B06182B0-A435-4706-A8D5-8E80AEBE3805}"/>
              </a:ext>
            </a:extLst>
          </p:cNvPr>
          <p:cNvGrpSpPr/>
          <p:nvPr/>
        </p:nvGrpSpPr>
        <p:grpSpPr>
          <a:xfrm>
            <a:off x="5480454" y="2322447"/>
            <a:ext cx="5276446" cy="731520"/>
            <a:chOff x="5480454" y="2322447"/>
            <a:chExt cx="5276446" cy="731520"/>
          </a:xfrm>
        </p:grpSpPr>
        <p:sp>
          <p:nvSpPr>
            <p:cNvPr id="78" name="TextBox 77" descr="Microsoft Teams Apps&#10;Viva Connections, Insights, Topics, Learning&#10;">
              <a:extLst>
                <a:ext uri="{FF2B5EF4-FFF2-40B4-BE49-F238E27FC236}">
                  <a16:creationId xmlns:a16="http://schemas.microsoft.com/office/drawing/2014/main" id="{D0917E73-7E7C-473B-8FD2-5A801337B9E6}"/>
                </a:ext>
              </a:extLst>
            </p:cNvPr>
            <p:cNvSpPr txBox="1"/>
            <p:nvPr/>
          </p:nvSpPr>
          <p:spPr>
            <a:xfrm>
              <a:off x="6565536" y="2383332"/>
              <a:ext cx="4191364" cy="615553"/>
            </a:xfrm>
            <a:prstGeom prst="rect">
              <a:avLst/>
            </a:prstGeom>
            <a:noFill/>
          </p:spPr>
          <p:txBody>
            <a:bodyPr wrap="square" lIns="0">
              <a:spAutoFit/>
            </a:bodyPr>
            <a:lstStyle/>
            <a:p>
              <a:pPr>
                <a:spcAft>
                  <a:spcPts val="2000"/>
                </a:spcAft>
              </a:pPr>
              <a:r>
                <a:rPr lang="en-US" sz="1800">
                  <a:solidFill>
                    <a:schemeClr val="accent1"/>
                  </a:solidFill>
                  <a:latin typeface="+mj-lt"/>
                </a:rPr>
                <a:t>Microsoft Teams Apps</a:t>
              </a:r>
              <a:br>
                <a:rPr lang="en-US" sz="1800">
                  <a:latin typeface="+mj-lt"/>
                </a:rPr>
              </a:br>
              <a:r>
                <a:rPr lang="en-US" sz="1600"/>
                <a:t>Viva Connections, Insights, Topics, Learning</a:t>
              </a:r>
            </a:p>
          </p:txBody>
        </p:sp>
        <p:grpSp>
          <p:nvGrpSpPr>
            <p:cNvPr id="11" name="Group 10">
              <a:extLst>
                <a:ext uri="{FF2B5EF4-FFF2-40B4-BE49-F238E27FC236}">
                  <a16:creationId xmlns:a16="http://schemas.microsoft.com/office/drawing/2014/main" id="{483CB4AD-44A0-4C0F-A32B-813AF9262EE4}"/>
                </a:ext>
              </a:extLst>
            </p:cNvPr>
            <p:cNvGrpSpPr/>
            <p:nvPr/>
          </p:nvGrpSpPr>
          <p:grpSpPr>
            <a:xfrm>
              <a:off x="5480454" y="2322447"/>
              <a:ext cx="731520" cy="731520"/>
              <a:chOff x="5480454" y="2322447"/>
              <a:chExt cx="731520" cy="731520"/>
            </a:xfrm>
          </p:grpSpPr>
          <p:sp>
            <p:nvSpPr>
              <p:cNvPr id="79" name="Rectangle: Rounded Corners 25">
                <a:extLst>
                  <a:ext uri="{FF2B5EF4-FFF2-40B4-BE49-F238E27FC236}">
                    <a16:creationId xmlns:a16="http://schemas.microsoft.com/office/drawing/2014/main" id="{EFC6F344-770B-4CFD-88BD-96B13021C3DB}"/>
                  </a:ext>
                </a:extLst>
              </p:cNvPr>
              <p:cNvSpPr/>
              <p:nvPr/>
            </p:nvSpPr>
            <p:spPr bwMode="auto">
              <a:xfrm>
                <a:off x="5480454" y="2322447"/>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0" name="Website" title="Icon of multiple app windows">
                <a:extLst>
                  <a:ext uri="{FF2B5EF4-FFF2-40B4-BE49-F238E27FC236}">
                    <a16:creationId xmlns:a16="http://schemas.microsoft.com/office/drawing/2014/main" id="{2F2FABDA-D355-414C-8BE5-32378A3829B8}"/>
                  </a:ext>
                </a:extLst>
              </p:cNvPr>
              <p:cNvSpPr>
                <a:spLocks noChangeAspect="1" noEditPoints="1"/>
              </p:cNvSpPr>
              <p:nvPr/>
            </p:nvSpPr>
            <p:spPr bwMode="auto">
              <a:xfrm>
                <a:off x="5655783" y="2521348"/>
                <a:ext cx="380862" cy="333719"/>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 name="Group 7" descr="Customization&#10;Tailor and integrate 3rd-apps and custom solutions via Microsoft 365 platform&#10;">
            <a:extLst>
              <a:ext uri="{FF2B5EF4-FFF2-40B4-BE49-F238E27FC236}">
                <a16:creationId xmlns:a16="http://schemas.microsoft.com/office/drawing/2014/main" id="{15A35195-03A1-4600-861C-F63987F66332}"/>
              </a:ext>
            </a:extLst>
          </p:cNvPr>
          <p:cNvGrpSpPr/>
          <p:nvPr/>
        </p:nvGrpSpPr>
        <p:grpSpPr>
          <a:xfrm>
            <a:off x="5140708" y="4919860"/>
            <a:ext cx="5262630" cy="861774"/>
            <a:chOff x="5140708" y="4919860"/>
            <a:chExt cx="5262630" cy="861774"/>
          </a:xfrm>
        </p:grpSpPr>
        <p:sp>
          <p:nvSpPr>
            <p:cNvPr id="97" name="TextBox 96">
              <a:extLst>
                <a:ext uri="{FF2B5EF4-FFF2-40B4-BE49-F238E27FC236}">
                  <a16:creationId xmlns:a16="http://schemas.microsoft.com/office/drawing/2014/main" id="{B69BDABA-C962-465F-B423-0376A8EF3BAB}"/>
                </a:ext>
              </a:extLst>
            </p:cNvPr>
            <p:cNvSpPr txBox="1"/>
            <p:nvPr/>
          </p:nvSpPr>
          <p:spPr>
            <a:xfrm>
              <a:off x="6211974" y="4919860"/>
              <a:ext cx="4191364" cy="861774"/>
            </a:xfrm>
            <a:prstGeom prst="rect">
              <a:avLst/>
            </a:prstGeom>
            <a:noFill/>
          </p:spPr>
          <p:txBody>
            <a:bodyPr wrap="square" lIns="0">
              <a:spAutoFit/>
            </a:bodyPr>
            <a:lstStyle/>
            <a:p>
              <a:pPr>
                <a:spcAft>
                  <a:spcPts val="2000"/>
                </a:spcAft>
              </a:pPr>
              <a:r>
                <a:rPr lang="en-US" sz="1800">
                  <a:solidFill>
                    <a:schemeClr val="accent1"/>
                  </a:solidFill>
                  <a:latin typeface="+mj-lt"/>
                </a:rPr>
                <a:t>Customization</a:t>
              </a:r>
              <a:br>
                <a:rPr lang="en-US" sz="1800">
                  <a:solidFill>
                    <a:schemeClr val="accent1"/>
                  </a:solidFill>
                  <a:latin typeface="+mj-lt"/>
                </a:rPr>
              </a:br>
              <a:r>
                <a:rPr lang="en-US" sz="1600"/>
                <a:t>Tailor and integrate 3rd-apps and custom solutions via Microsoft 365 platform</a:t>
              </a:r>
              <a:endParaRPr lang="en-US" sz="1800"/>
            </a:p>
          </p:txBody>
        </p:sp>
        <p:sp>
          <p:nvSpPr>
            <p:cNvPr id="98" name="Rectangle: Rounded Corners 25">
              <a:extLst>
                <a:ext uri="{FF2B5EF4-FFF2-40B4-BE49-F238E27FC236}">
                  <a16:creationId xmlns:a16="http://schemas.microsoft.com/office/drawing/2014/main" id="{936A15E9-6119-4356-9A15-11F7FB3EC04A}"/>
                </a:ext>
              </a:extLst>
            </p:cNvPr>
            <p:cNvSpPr/>
            <p:nvPr/>
          </p:nvSpPr>
          <p:spPr bwMode="auto">
            <a:xfrm>
              <a:off x="5140708" y="4984987"/>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43" name="Processing_E9F5" title="Icon of two interlocked gears">
              <a:extLst>
                <a:ext uri="{FF2B5EF4-FFF2-40B4-BE49-F238E27FC236}">
                  <a16:creationId xmlns:a16="http://schemas.microsoft.com/office/drawing/2014/main" id="{7875807B-328B-4345-BE33-293DF3AAEC92}"/>
                </a:ext>
              </a:extLst>
            </p:cNvPr>
            <p:cNvSpPr>
              <a:spLocks noChangeAspect="1" noEditPoints="1"/>
            </p:cNvSpPr>
            <p:nvPr/>
          </p:nvSpPr>
          <p:spPr bwMode="auto">
            <a:xfrm>
              <a:off x="5288756" y="5167055"/>
              <a:ext cx="428625" cy="3733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 name="Group 9" descr="Built on Microsoft 365&#10;Inside Teams and using SharePoint, Stream, Yammer, Power Platform&#10;">
            <a:extLst>
              <a:ext uri="{FF2B5EF4-FFF2-40B4-BE49-F238E27FC236}">
                <a16:creationId xmlns:a16="http://schemas.microsoft.com/office/drawing/2014/main" id="{DD6BA08B-08BA-42EB-B122-1A4674A725B5}"/>
              </a:ext>
            </a:extLst>
          </p:cNvPr>
          <p:cNvGrpSpPr/>
          <p:nvPr/>
        </p:nvGrpSpPr>
        <p:grpSpPr>
          <a:xfrm>
            <a:off x="5480454" y="3605711"/>
            <a:ext cx="4873222" cy="861774"/>
            <a:chOff x="5480454" y="3605711"/>
            <a:chExt cx="4873222" cy="861774"/>
          </a:xfrm>
        </p:grpSpPr>
        <p:sp>
          <p:nvSpPr>
            <p:cNvPr id="92" name="TextBox 91">
              <a:extLst>
                <a:ext uri="{FF2B5EF4-FFF2-40B4-BE49-F238E27FC236}">
                  <a16:creationId xmlns:a16="http://schemas.microsoft.com/office/drawing/2014/main" id="{EF39E024-B415-43D0-8BB1-3F49E6B666E9}"/>
                </a:ext>
              </a:extLst>
            </p:cNvPr>
            <p:cNvSpPr txBox="1"/>
            <p:nvPr/>
          </p:nvSpPr>
          <p:spPr>
            <a:xfrm>
              <a:off x="6559526" y="3605711"/>
              <a:ext cx="3794150" cy="861774"/>
            </a:xfrm>
            <a:prstGeom prst="rect">
              <a:avLst/>
            </a:prstGeom>
            <a:noFill/>
          </p:spPr>
          <p:txBody>
            <a:bodyPr wrap="square" lIns="0">
              <a:spAutoFit/>
            </a:bodyPr>
            <a:lstStyle/>
            <a:p>
              <a:pPr>
                <a:spcAft>
                  <a:spcPts val="2000"/>
                </a:spcAft>
              </a:pPr>
              <a:r>
                <a:rPr lang="en-US" sz="1800">
                  <a:solidFill>
                    <a:schemeClr val="accent1"/>
                  </a:solidFill>
                  <a:latin typeface="+mj-lt"/>
                </a:rPr>
                <a:t>Built on Microsoft 365</a:t>
              </a:r>
              <a:br>
                <a:rPr lang="en-US" sz="1800">
                  <a:solidFill>
                    <a:schemeClr val="accent1"/>
                  </a:solidFill>
                  <a:latin typeface="+mj-lt"/>
                </a:rPr>
              </a:br>
              <a:r>
                <a:rPr lang="en-US" sz="1600"/>
                <a:t>Inside Teams and using SharePoint, Stream, Yammer, Power Platform</a:t>
              </a:r>
            </a:p>
          </p:txBody>
        </p:sp>
        <p:grpSp>
          <p:nvGrpSpPr>
            <p:cNvPr id="9" name="Group 8">
              <a:extLst>
                <a:ext uri="{FF2B5EF4-FFF2-40B4-BE49-F238E27FC236}">
                  <a16:creationId xmlns:a16="http://schemas.microsoft.com/office/drawing/2014/main" id="{79E6D693-104C-45F9-A913-D0ED19DE4C3D}"/>
                </a:ext>
              </a:extLst>
            </p:cNvPr>
            <p:cNvGrpSpPr/>
            <p:nvPr/>
          </p:nvGrpSpPr>
          <p:grpSpPr>
            <a:xfrm>
              <a:off x="5480454" y="3664942"/>
              <a:ext cx="731520" cy="731520"/>
              <a:chOff x="5480454" y="3664942"/>
              <a:chExt cx="731520" cy="731520"/>
            </a:xfrm>
          </p:grpSpPr>
          <p:sp>
            <p:nvSpPr>
              <p:cNvPr id="93" name="Rectangle: Rounded Corners 25">
                <a:extLst>
                  <a:ext uri="{FF2B5EF4-FFF2-40B4-BE49-F238E27FC236}">
                    <a16:creationId xmlns:a16="http://schemas.microsoft.com/office/drawing/2014/main" id="{65E3AF58-3B64-4978-B0D3-E48033DD8F30}"/>
                  </a:ext>
                </a:extLst>
              </p:cNvPr>
              <p:cNvSpPr/>
              <p:nvPr/>
            </p:nvSpPr>
            <p:spPr bwMode="auto">
              <a:xfrm>
                <a:off x="5480454" y="3664942"/>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pic>
            <p:nvPicPr>
              <p:cNvPr id="46" name="Graphic 45" descr="Tools outline">
                <a:extLst>
                  <a:ext uri="{FF2B5EF4-FFF2-40B4-BE49-F238E27FC236}">
                    <a16:creationId xmlns:a16="http://schemas.microsoft.com/office/drawing/2014/main" id="{697E3116-7533-4B54-BA3F-11B0E9031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26500" y="3810988"/>
                <a:ext cx="439429" cy="439429"/>
              </a:xfrm>
              <a:prstGeom prst="rect">
                <a:avLst/>
              </a:prstGeom>
            </p:spPr>
          </p:pic>
        </p:grpSp>
      </p:grpSp>
    </p:spTree>
    <p:extLst>
      <p:ext uri="{BB962C8B-B14F-4D97-AF65-F5344CB8AC3E}">
        <p14:creationId xmlns:p14="http://schemas.microsoft.com/office/powerpoint/2010/main" val="3541590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63" presetClass="path" presetSubtype="0" decel="100000" fill="hold" nodeType="withEffect">
                                  <p:stCondLst>
                                    <p:cond delay="0"/>
                                  </p:stCondLst>
                                  <p:childTnLst>
                                    <p:animMotion origin="layout" path="M 1.45833E-6 -4.81481E-6 L 0.0276 -4.81481E-6 " pathEditMode="relative" rAng="0" ptsTypes="AA">
                                      <p:cBhvr>
                                        <p:cTn id="12" dur="500" fill="hold"/>
                                        <p:tgtEl>
                                          <p:spTgt spid="15"/>
                                        </p:tgtEl>
                                        <p:attrNameLst>
                                          <p:attrName>ppt_x</p:attrName>
                                          <p:attrName>ppt_y</p:attrName>
                                        </p:attrNameLst>
                                      </p:cBhvr>
                                      <p:rCtr x="1380" y="0"/>
                                    </p:animMotion>
                                  </p:childTnLst>
                                </p:cTn>
                              </p:par>
                              <p:par>
                                <p:cTn id="13" presetID="10" presetClass="entr" presetSubtype="0"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63" presetClass="path" presetSubtype="0" decel="100000" fill="hold" nodeType="withEffect">
                                  <p:stCondLst>
                                    <p:cond delay="250"/>
                                  </p:stCondLst>
                                  <p:childTnLst>
                                    <p:animMotion origin="layout" path="M -3.95833E-6 3.7037E-6 L 0.02761 3.7037E-6 " pathEditMode="relative" rAng="0" ptsTypes="AA">
                                      <p:cBhvr>
                                        <p:cTn id="17" dur="500" fill="hold"/>
                                        <p:tgtEl>
                                          <p:spTgt spid="12"/>
                                        </p:tgtEl>
                                        <p:attrNameLst>
                                          <p:attrName>ppt_x</p:attrName>
                                          <p:attrName>ppt_y</p:attrName>
                                        </p:attrNameLst>
                                      </p:cBhvr>
                                      <p:rCtr x="1380" y="0"/>
                                    </p:animMotion>
                                  </p:childTnLst>
                                </p:cTn>
                              </p:par>
                              <p:par>
                                <p:cTn id="18" presetID="10" presetClass="entr" presetSubtype="0" fill="hold" nodeType="with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500"/>
                                  </p:stCondLst>
                                  <p:childTnLst>
                                    <p:animMotion origin="layout" path="M 1.04167E-6 4.07407E-6 L 0.0276 4.07407E-6 " pathEditMode="relative" rAng="0" ptsTypes="AA">
                                      <p:cBhvr>
                                        <p:cTn id="22" dur="500" fill="hold"/>
                                        <p:tgtEl>
                                          <p:spTgt spid="10"/>
                                        </p:tgtEl>
                                        <p:attrNameLst>
                                          <p:attrName>ppt_x</p:attrName>
                                          <p:attrName>ppt_y</p:attrName>
                                        </p:attrNameLst>
                                      </p:cBhvr>
                                      <p:rCtr x="1380" y="0"/>
                                    </p:animMotion>
                                  </p:childTnLst>
                                </p:cTn>
                              </p:par>
                              <p:par>
                                <p:cTn id="23" presetID="10" presetClass="entr" presetSubtype="0" fill="hold" nodeType="withEffect">
                                  <p:stCondLst>
                                    <p:cond delay="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63" presetClass="path" presetSubtype="0" decel="100000" fill="hold" nodeType="withEffect">
                                  <p:stCondLst>
                                    <p:cond delay="750"/>
                                  </p:stCondLst>
                                  <p:childTnLst>
                                    <p:animMotion origin="layout" path="M 4.16667E-6 -2.59259E-6 L 0.0276 -2.59259E-6 " pathEditMode="relative" rAng="0" ptsTypes="AA">
                                      <p:cBhvr>
                                        <p:cTn id="27" dur="500" fill="hold"/>
                                        <p:tgtEl>
                                          <p:spTgt spid="8"/>
                                        </p:tgtEl>
                                        <p:attrNameLst>
                                          <p:attrName>ppt_x</p:attrName>
                                          <p:attrName>ppt_y</p:attrName>
                                        </p:attrNameLst>
                                      </p:cBhvr>
                                      <p:rCtr x="13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4B9CC-3B93-4193-972B-79B12E74A460}"/>
              </a:ext>
            </a:extLst>
          </p:cNvPr>
          <p:cNvSpPr>
            <a:spLocks noGrp="1"/>
          </p:cNvSpPr>
          <p:nvPr>
            <p:ph type="title" idx="4294967295"/>
          </p:nvPr>
        </p:nvSpPr>
        <p:spPr>
          <a:xfrm>
            <a:off x="574816" y="-974912"/>
            <a:ext cx="11018520" cy="430887"/>
          </a:xfrm>
        </p:spPr>
        <p:txBody>
          <a:bodyPr/>
          <a:lstStyle/>
          <a:p>
            <a:r>
              <a:rPr lang="en-US">
                <a:noFill/>
              </a:rPr>
              <a:t>Video</a:t>
            </a:r>
          </a:p>
        </p:txBody>
      </p:sp>
      <p:sp>
        <p:nvSpPr>
          <p:cNvPr id="2" name="TextBox 1">
            <a:extLst>
              <a:ext uri="{FF2B5EF4-FFF2-40B4-BE49-F238E27FC236}">
                <a16:creationId xmlns:a16="http://schemas.microsoft.com/office/drawing/2014/main" id="{15F6CDA1-C4FA-46D4-99A2-19E4B1D82AB3}"/>
              </a:ext>
            </a:extLst>
          </p:cNvPr>
          <p:cNvSpPr txBox="1"/>
          <p:nvPr/>
        </p:nvSpPr>
        <p:spPr>
          <a:xfrm>
            <a:off x="4195768" y="3275111"/>
            <a:ext cx="380046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Place Holder for VIVA Connections</a:t>
            </a:r>
          </a:p>
        </p:txBody>
      </p:sp>
      <p:pic>
        <p:nvPicPr>
          <p:cNvPr id="3" name="1. Viva Connections V6-Compressed" descr="Video">
            <a:hlinkClick r:id="" action="ppaction://media"/>
            <a:extLst>
              <a:ext uri="{FF2B5EF4-FFF2-40B4-BE49-F238E27FC236}">
                <a16:creationId xmlns:a16="http://schemas.microsoft.com/office/drawing/2014/main" id="{E16A8481-C578-486B-B1D8-4B1A7C3B9A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8" y="0"/>
            <a:ext cx="12193588" cy="6858000"/>
          </a:xfrm>
          <a:prstGeom prst="rect">
            <a:avLst/>
          </a:prstGeom>
        </p:spPr>
      </p:pic>
    </p:spTree>
    <p:extLst>
      <p:ext uri="{BB962C8B-B14F-4D97-AF65-F5344CB8AC3E}">
        <p14:creationId xmlns:p14="http://schemas.microsoft.com/office/powerpoint/2010/main" val="18078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7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33717F3-6EAC-465F-BED0-C4F356AA082A}"/>
              </a:ext>
              <a:ext uri="{C183D7F6-B498-43B3-948B-1728B52AA6E4}">
                <adec:decorative xmlns:adec="http://schemas.microsoft.com/office/drawing/2017/decorative" val="1"/>
              </a:ext>
            </a:extLst>
          </p:cNvPr>
          <p:cNvGrpSpPr/>
          <p:nvPr/>
        </p:nvGrpSpPr>
        <p:grpSpPr>
          <a:xfrm>
            <a:off x="0" y="-2"/>
            <a:ext cx="12192000" cy="6858001"/>
            <a:chOff x="0" y="-2"/>
            <a:chExt cx="12192000" cy="6858001"/>
          </a:xfrm>
        </p:grpSpPr>
        <p:pic>
          <p:nvPicPr>
            <p:cNvPr id="6" name="Picture Placeholder 4">
              <a:extLst>
                <a:ext uri="{FF2B5EF4-FFF2-40B4-BE49-F238E27FC236}">
                  <a16:creationId xmlns:a16="http://schemas.microsoft.com/office/drawing/2014/main" id="{771A7223-821C-454D-B5FF-39778DD9F5C2}"/>
                </a:ext>
              </a:extLst>
            </p:cNvPr>
            <p:cNvPicPr>
              <a:picLocks noChangeAspect="1"/>
            </p:cNvPicPr>
            <p:nvPr/>
          </p:nvPicPr>
          <p:blipFill rotWithShape="1">
            <a:blip r:embed="rId2"/>
            <a:srcRect l="207" t="815" r="517" b="92"/>
            <a:stretch/>
          </p:blipFill>
          <p:spPr>
            <a:xfrm>
              <a:off x="0" y="-1"/>
              <a:ext cx="12192000" cy="6858000"/>
            </a:xfrm>
            <a:prstGeom prst="rect">
              <a:avLst/>
            </a:prstGeom>
          </p:spPr>
        </p:pic>
        <p:sp>
          <p:nvSpPr>
            <p:cNvPr id="16" name="Rectangle 15">
              <a:extLst>
                <a:ext uri="{FF2B5EF4-FFF2-40B4-BE49-F238E27FC236}">
                  <a16:creationId xmlns:a16="http://schemas.microsoft.com/office/drawing/2014/main" id="{69DCDD6A-2479-4A81-99F6-4B737F9C6153}"/>
                </a:ext>
              </a:extLst>
            </p:cNvPr>
            <p:cNvSpPr/>
            <p:nvPr/>
          </p:nvSpPr>
          <p:spPr bwMode="auto">
            <a:xfrm>
              <a:off x="0" y="-2"/>
              <a:ext cx="12192000" cy="6858001"/>
            </a:xfrm>
            <a:prstGeom prst="rect">
              <a:avLst/>
            </a:prstGeom>
            <a:gradFill>
              <a:gsLst>
                <a:gs pos="49000">
                  <a:srgbClr val="000000">
                    <a:alpha val="56000"/>
                  </a:srgbClr>
                </a:gs>
                <a:gs pos="0">
                  <a:schemeClr val="bg1">
                    <a:alpha val="42000"/>
                  </a:schemeClr>
                </a:gs>
                <a:gs pos="100000">
                  <a:srgbClr val="000000">
                    <a:alpha val="4200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50833FAF-CED1-49F0-BA5E-61E668910BD8}"/>
              </a:ext>
            </a:extLst>
          </p:cNvPr>
          <p:cNvSpPr>
            <a:spLocks noGrp="1"/>
          </p:cNvSpPr>
          <p:nvPr>
            <p:ph type="title"/>
          </p:nvPr>
        </p:nvSpPr>
        <p:spPr>
          <a:xfrm>
            <a:off x="923827" y="3204323"/>
            <a:ext cx="10974486" cy="609398"/>
          </a:xfrm>
        </p:spPr>
        <p:txBody>
          <a:bodyPr/>
          <a:lstStyle/>
          <a:p>
            <a:pPr algn="ctr"/>
            <a:r>
              <a:rPr lang="en-US" sz="4400" spc="-150">
                <a:noFill/>
                <a:latin typeface="Segoe UI Semibold" panose="020B0702040204020203" pitchFamily="34" charset="0"/>
                <a:cs typeface="Segoe UI Semibold" panose="020B0702040204020203" pitchFamily="34" charset="0"/>
              </a:rPr>
              <a:t>Microsoft 365 </a:t>
            </a:r>
            <a:r>
              <a:rPr lang="en-US" sz="4400" spc="-150">
                <a:latin typeface="Segoe UI Semibold" panose="020B0702040204020203" pitchFamily="34" charset="0"/>
                <a:cs typeface="Segoe UI Semibold" panose="020B0702040204020203" pitchFamily="34" charset="0"/>
              </a:rPr>
              <a:t>Collaborative Applications</a:t>
            </a:r>
          </a:p>
        </p:txBody>
      </p:sp>
      <p:sp>
        <p:nvSpPr>
          <p:cNvPr id="7" name="TextBox 6">
            <a:extLst>
              <a:ext uri="{FF2B5EF4-FFF2-40B4-BE49-F238E27FC236}">
                <a16:creationId xmlns:a16="http://schemas.microsoft.com/office/drawing/2014/main" id="{E4D1923E-64C5-426E-8C33-CB73EA5F1263}"/>
              </a:ext>
              <a:ext uri="{C183D7F6-B498-43B3-948B-1728B52AA6E4}">
                <adec:decorative xmlns:adec="http://schemas.microsoft.com/office/drawing/2017/decorative" val="1"/>
              </a:ext>
            </a:extLst>
          </p:cNvPr>
          <p:cNvSpPr txBox="1"/>
          <p:nvPr/>
        </p:nvSpPr>
        <p:spPr>
          <a:xfrm>
            <a:off x="-94909" y="3095726"/>
            <a:ext cx="6760028" cy="769441"/>
          </a:xfrm>
          <a:prstGeom prst="rect">
            <a:avLst/>
          </a:prstGeom>
          <a:noFill/>
        </p:spPr>
        <p:txBody>
          <a:bodyPr wrap="square">
            <a:spAutoFit/>
          </a:bodyPr>
          <a:lstStyle/>
          <a:p>
            <a:pPr algn="ctr"/>
            <a:r>
              <a:rPr lang="en-US" sz="4400" spc="-150">
                <a:latin typeface="Segoe UI Semibold" panose="020B0702040204020203" pitchFamily="34" charset="0"/>
                <a:cs typeface="Segoe UI Semibold" panose="020B0702040204020203" pitchFamily="34" charset="0"/>
              </a:rPr>
              <a:t>Microsoft 365 </a:t>
            </a:r>
          </a:p>
        </p:txBody>
      </p:sp>
    </p:spTree>
    <p:extLst>
      <p:ext uri="{BB962C8B-B14F-4D97-AF65-F5344CB8AC3E}">
        <p14:creationId xmlns:p14="http://schemas.microsoft.com/office/powerpoint/2010/main" val="405694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anim calcmode="lin" valueType="num">
                                      <p:cBhvr>
                                        <p:cTn id="13" dur="500" fill="hold"/>
                                        <p:tgtEl>
                                          <p:spTgt spid="2"/>
                                        </p:tgtEl>
                                        <p:attrNameLst>
                                          <p:attrName>ppt_x</p:attrName>
                                        </p:attrNameLst>
                                      </p:cBhvr>
                                      <p:tavLst>
                                        <p:tav tm="0">
                                          <p:val>
                                            <p:strVal val="#ppt_x"/>
                                          </p:val>
                                        </p:tav>
                                        <p:tav tm="100000">
                                          <p:val>
                                            <p:strVal val="#ppt_x"/>
                                          </p:val>
                                        </p:tav>
                                      </p:tavLst>
                                    </p:anim>
                                    <p:anim calcmode="lin" valueType="num">
                                      <p:cBhvr>
                                        <p:cTn id="14"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D14D28-B1D5-4829-9555-E1896886DA61}"/>
              </a:ext>
            </a:extLst>
          </p:cNvPr>
          <p:cNvSpPr>
            <a:spLocks noGrp="1"/>
          </p:cNvSpPr>
          <p:nvPr>
            <p:ph type="title"/>
          </p:nvPr>
        </p:nvSpPr>
        <p:spPr>
          <a:xfrm>
            <a:off x="588263" y="-1626098"/>
            <a:ext cx="11018520" cy="430887"/>
          </a:xfrm>
        </p:spPr>
        <p:txBody>
          <a:bodyPr/>
          <a:lstStyle/>
          <a:p>
            <a:r>
              <a:rPr lang="en-US">
                <a:noFill/>
              </a:rPr>
              <a:t>Microsoft 365</a:t>
            </a:r>
            <a:r>
              <a:rPr lang="en-US" baseline="0">
                <a:noFill/>
              </a:rPr>
              <a:t> Platform</a:t>
            </a:r>
            <a:endParaRPr lang="en-US">
              <a:noFill/>
            </a:endParaRPr>
          </a:p>
        </p:txBody>
      </p:sp>
      <p:grpSp>
        <p:nvGrpSpPr>
          <p:cNvPr id="65" name="Group 64">
            <a:extLst>
              <a:ext uri="{FF2B5EF4-FFF2-40B4-BE49-F238E27FC236}">
                <a16:creationId xmlns:a16="http://schemas.microsoft.com/office/drawing/2014/main" id="{B5CA6130-A285-4366-AC4A-3DAE28E660B8}"/>
              </a:ext>
              <a:ext uri="{C183D7F6-B498-43B3-948B-1728B52AA6E4}">
                <adec:decorative xmlns:adec="http://schemas.microsoft.com/office/drawing/2017/decorative" val="1"/>
              </a:ext>
            </a:extLst>
          </p:cNvPr>
          <p:cNvGrpSpPr/>
          <p:nvPr/>
        </p:nvGrpSpPr>
        <p:grpSpPr>
          <a:xfrm>
            <a:off x="0" y="-2"/>
            <a:ext cx="12192000" cy="6858001"/>
            <a:chOff x="0" y="-2"/>
            <a:chExt cx="12192000" cy="6858001"/>
          </a:xfrm>
        </p:grpSpPr>
        <p:pic>
          <p:nvPicPr>
            <p:cNvPr id="66" name="Picture Placeholder 4">
              <a:extLst>
                <a:ext uri="{FF2B5EF4-FFF2-40B4-BE49-F238E27FC236}">
                  <a16:creationId xmlns:a16="http://schemas.microsoft.com/office/drawing/2014/main" id="{634D0EF8-3AE3-44C8-BDE4-46162C21E937}"/>
                </a:ext>
              </a:extLst>
            </p:cNvPr>
            <p:cNvPicPr>
              <a:picLocks noChangeAspect="1"/>
            </p:cNvPicPr>
            <p:nvPr/>
          </p:nvPicPr>
          <p:blipFill rotWithShape="1">
            <a:blip r:embed="rId2"/>
            <a:srcRect l="207" t="815" r="517" b="92"/>
            <a:stretch/>
          </p:blipFill>
          <p:spPr>
            <a:xfrm>
              <a:off x="0" y="-1"/>
              <a:ext cx="12192000" cy="6858000"/>
            </a:xfrm>
            <a:prstGeom prst="rect">
              <a:avLst/>
            </a:prstGeom>
          </p:spPr>
        </p:pic>
        <p:sp>
          <p:nvSpPr>
            <p:cNvPr id="67" name="Rectangle 66">
              <a:extLst>
                <a:ext uri="{FF2B5EF4-FFF2-40B4-BE49-F238E27FC236}">
                  <a16:creationId xmlns:a16="http://schemas.microsoft.com/office/drawing/2014/main" id="{DD834045-6D3E-4698-ADFA-CA4C2A02A182}"/>
                </a:ext>
              </a:extLst>
            </p:cNvPr>
            <p:cNvSpPr/>
            <p:nvPr/>
          </p:nvSpPr>
          <p:spPr bwMode="auto">
            <a:xfrm>
              <a:off x="0" y="-2"/>
              <a:ext cx="12192000" cy="6858001"/>
            </a:xfrm>
            <a:prstGeom prst="rect">
              <a:avLst/>
            </a:prstGeom>
            <a:gradFill>
              <a:gsLst>
                <a:gs pos="49000">
                  <a:srgbClr val="000000">
                    <a:alpha val="56000"/>
                  </a:srgbClr>
                </a:gs>
                <a:gs pos="0">
                  <a:schemeClr val="tx1">
                    <a:alpha val="42000"/>
                  </a:schemeClr>
                </a:gs>
                <a:gs pos="100000">
                  <a:srgbClr val="000000">
                    <a:alpha val="42000"/>
                  </a:srgbClr>
                </a:gs>
              </a:gsLst>
              <a:lin ang="162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Shape 50">
            <a:extLst>
              <a:ext uri="{FF2B5EF4-FFF2-40B4-BE49-F238E27FC236}">
                <a16:creationId xmlns:a16="http://schemas.microsoft.com/office/drawing/2014/main" id="{B7416CA8-7DAB-4740-9B13-DA00929B51E8}"/>
              </a:ext>
              <a:ext uri="{C183D7F6-B498-43B3-948B-1728B52AA6E4}">
                <adec:decorative xmlns:adec="http://schemas.microsoft.com/office/drawing/2017/decorative" val="1"/>
              </a:ext>
            </a:extLst>
          </p:cNvPr>
          <p:cNvSpPr/>
          <p:nvPr/>
        </p:nvSpPr>
        <p:spPr bwMode="auto">
          <a:xfrm>
            <a:off x="2285502" y="0"/>
            <a:ext cx="9906498" cy="6858000"/>
          </a:xfrm>
          <a:custGeom>
            <a:avLst/>
            <a:gdLst>
              <a:gd name="connsiteX0" fmla="*/ 0 w 9906498"/>
              <a:gd name="connsiteY0" fmla="*/ 0 h 6858000"/>
              <a:gd name="connsiteX1" fmla="*/ 9906498 w 9906498"/>
              <a:gd name="connsiteY1" fmla="*/ 0 h 6858000"/>
              <a:gd name="connsiteX2" fmla="*/ 9906498 w 9906498"/>
              <a:gd name="connsiteY2" fmla="*/ 6858000 h 6858000"/>
              <a:gd name="connsiteX3" fmla="*/ 7985 w 9906498"/>
              <a:gd name="connsiteY3" fmla="*/ 6858000 h 6858000"/>
              <a:gd name="connsiteX4" fmla="*/ 132348 w 9906498"/>
              <a:gd name="connsiteY4" fmla="*/ 6801777 h 6858000"/>
              <a:gd name="connsiteX5" fmla="*/ 2250763 w 9906498"/>
              <a:gd name="connsiteY5" fmla="*/ 3430805 h 6858000"/>
              <a:gd name="connsiteX6" fmla="*/ 132348 w 9906498"/>
              <a:gd name="connsiteY6" fmla="*/ 598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6498" h="6858000">
                <a:moveTo>
                  <a:pt x="0" y="0"/>
                </a:moveTo>
                <a:lnTo>
                  <a:pt x="9906498" y="0"/>
                </a:lnTo>
                <a:lnTo>
                  <a:pt x="9906498" y="6858000"/>
                </a:lnTo>
                <a:lnTo>
                  <a:pt x="7985" y="6858000"/>
                </a:lnTo>
                <a:lnTo>
                  <a:pt x="132348" y="6801777"/>
                </a:lnTo>
                <a:cubicBezTo>
                  <a:pt x="1385794" y="6197805"/>
                  <a:pt x="2250763" y="4915317"/>
                  <a:pt x="2250763" y="3430805"/>
                </a:cubicBezTo>
                <a:cubicBezTo>
                  <a:pt x="2250763" y="1946293"/>
                  <a:pt x="1385794" y="663805"/>
                  <a:pt x="132348" y="59833"/>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C47F163F-781C-46B7-9CB3-765340E264FE}"/>
              </a:ext>
              <a:ext uri="{C183D7F6-B498-43B3-948B-1728B52AA6E4}">
                <adec:decorative xmlns:adec="http://schemas.microsoft.com/office/drawing/2017/decorative" val="1"/>
              </a:ext>
            </a:extLst>
          </p:cNvPr>
          <p:cNvSpPr/>
          <p:nvPr/>
        </p:nvSpPr>
        <p:spPr bwMode="auto">
          <a:xfrm>
            <a:off x="-4748837" y="-2062784"/>
            <a:ext cx="10978188" cy="10978186"/>
          </a:xfrm>
          <a:prstGeom prst="ellipse">
            <a:avLst/>
          </a:prstGeom>
          <a:no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8" name="TextBox 167">
            <a:extLst>
              <a:ext uri="{FF2B5EF4-FFF2-40B4-BE49-F238E27FC236}">
                <a16:creationId xmlns:a16="http://schemas.microsoft.com/office/drawing/2014/main" id="{2F92FB7D-BE94-4BC6-B334-9249518A5417}"/>
              </a:ext>
              <a:ext uri="{C183D7F6-B498-43B3-948B-1728B52AA6E4}">
                <adec:decorative xmlns:adec="http://schemas.microsoft.com/office/drawing/2017/decorative" val="1"/>
              </a:ext>
            </a:extLst>
          </p:cNvPr>
          <p:cNvSpPr txBox="1"/>
          <p:nvPr/>
        </p:nvSpPr>
        <p:spPr>
          <a:xfrm>
            <a:off x="34278" y="2707794"/>
            <a:ext cx="4326980" cy="769441"/>
          </a:xfrm>
          <a:prstGeom prst="rect">
            <a:avLst/>
          </a:prstGeom>
          <a:noFill/>
        </p:spPr>
        <p:txBody>
          <a:bodyPr wrap="square">
            <a:spAutoFit/>
          </a:bodyPr>
          <a:lstStyle/>
          <a:p>
            <a:pPr algn="ctr"/>
            <a:r>
              <a:rPr lang="en-US" sz="4400" spc="-150">
                <a:solidFill>
                  <a:schemeClr val="bg1"/>
                </a:solidFill>
                <a:latin typeface="Segoe UI Semibold" panose="020B0702040204020203" pitchFamily="34" charset="0"/>
                <a:cs typeface="Segoe UI Semibold" panose="020B0702040204020203" pitchFamily="34" charset="0"/>
              </a:rPr>
              <a:t>Microsoft 365 </a:t>
            </a:r>
            <a:endParaRPr lang="en-US" sz="4000"/>
          </a:p>
        </p:txBody>
      </p:sp>
      <p:sp>
        <p:nvSpPr>
          <p:cNvPr id="84" name="Freeform: Shape 83">
            <a:extLst>
              <a:ext uri="{FF2B5EF4-FFF2-40B4-BE49-F238E27FC236}">
                <a16:creationId xmlns:a16="http://schemas.microsoft.com/office/drawing/2014/main" id="{03613CAC-CB31-480A-9E0D-3727C4020E3B}"/>
              </a:ext>
              <a:ext uri="{C183D7F6-B498-43B3-948B-1728B52AA6E4}">
                <adec:decorative xmlns:adec="http://schemas.microsoft.com/office/drawing/2017/decorative" val="1"/>
              </a:ext>
            </a:extLst>
          </p:cNvPr>
          <p:cNvSpPr/>
          <p:nvPr/>
        </p:nvSpPr>
        <p:spPr bwMode="auto">
          <a:xfrm>
            <a:off x="-3294716" y="-647700"/>
            <a:ext cx="8146277" cy="8146278"/>
          </a:xfrm>
          <a:custGeom>
            <a:avLst/>
            <a:gdLst>
              <a:gd name="connsiteX0" fmla="*/ 3976146 w 7902477"/>
              <a:gd name="connsiteY0" fmla="*/ 337673 h 7902478"/>
              <a:gd name="connsiteX1" fmla="*/ 362580 w 7902477"/>
              <a:gd name="connsiteY1" fmla="*/ 3951239 h 7902478"/>
              <a:gd name="connsiteX2" fmla="*/ 3976146 w 7902477"/>
              <a:gd name="connsiteY2" fmla="*/ 7564805 h 7902478"/>
              <a:gd name="connsiteX3" fmla="*/ 7589713 w 7902477"/>
              <a:gd name="connsiteY3" fmla="*/ 3951239 h 7902478"/>
              <a:gd name="connsiteX4" fmla="*/ 3976146 w 7902477"/>
              <a:gd name="connsiteY4" fmla="*/ 337673 h 7902478"/>
              <a:gd name="connsiteX5" fmla="*/ 3951239 w 7902477"/>
              <a:gd name="connsiteY5" fmla="*/ 0 h 7902478"/>
              <a:gd name="connsiteX6" fmla="*/ 7902477 w 7902477"/>
              <a:gd name="connsiteY6" fmla="*/ 3951239 h 7902478"/>
              <a:gd name="connsiteX7" fmla="*/ 3951239 w 7902477"/>
              <a:gd name="connsiteY7" fmla="*/ 7902478 h 7902478"/>
              <a:gd name="connsiteX8" fmla="*/ 0 w 7902477"/>
              <a:gd name="connsiteY8" fmla="*/ 3951239 h 7902478"/>
              <a:gd name="connsiteX9" fmla="*/ 3951239 w 7902477"/>
              <a:gd name="connsiteY9" fmla="*/ 0 h 790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2477" h="7902478">
                <a:moveTo>
                  <a:pt x="3976146" y="337673"/>
                </a:moveTo>
                <a:cubicBezTo>
                  <a:pt x="1980429" y="337673"/>
                  <a:pt x="362580" y="1955522"/>
                  <a:pt x="362580" y="3951239"/>
                </a:cubicBezTo>
                <a:cubicBezTo>
                  <a:pt x="362580" y="5946956"/>
                  <a:pt x="1980429" y="7564805"/>
                  <a:pt x="3976146" y="7564805"/>
                </a:cubicBezTo>
                <a:cubicBezTo>
                  <a:pt x="5971863" y="7564805"/>
                  <a:pt x="7589713" y="5946956"/>
                  <a:pt x="7589713" y="3951239"/>
                </a:cubicBezTo>
                <a:cubicBezTo>
                  <a:pt x="7589713" y="1955522"/>
                  <a:pt x="5971863" y="337673"/>
                  <a:pt x="3976146" y="337673"/>
                </a:cubicBezTo>
                <a:close/>
                <a:moveTo>
                  <a:pt x="3951239" y="0"/>
                </a:moveTo>
                <a:cubicBezTo>
                  <a:pt x="6133449" y="0"/>
                  <a:pt x="7902477" y="1769030"/>
                  <a:pt x="7902477" y="3951239"/>
                </a:cubicBezTo>
                <a:cubicBezTo>
                  <a:pt x="7902477" y="6133448"/>
                  <a:pt x="6133449" y="7902478"/>
                  <a:pt x="3951239" y="7902478"/>
                </a:cubicBezTo>
                <a:cubicBezTo>
                  <a:pt x="1769030" y="7902478"/>
                  <a:pt x="0" y="6133448"/>
                  <a:pt x="0" y="3951239"/>
                </a:cubicBezTo>
                <a:cubicBezTo>
                  <a:pt x="0" y="1769030"/>
                  <a:pt x="1769030" y="0"/>
                  <a:pt x="3951239" y="0"/>
                </a:cubicBezTo>
                <a:close/>
              </a:path>
            </a:pathLst>
          </a:custGeom>
          <a:solidFill>
            <a:schemeClr val="bg1"/>
          </a:solidFill>
          <a:ln>
            <a:noFill/>
            <a:headEnd type="none" w="med" len="med"/>
            <a:tailEnd type="none" w="med" len="med"/>
          </a:ln>
          <a:effectLst>
            <a:outerShdw blurRad="254000" dist="1905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4" name="TextBox 33">
            <a:extLst>
              <a:ext uri="{FF2B5EF4-FFF2-40B4-BE49-F238E27FC236}">
                <a16:creationId xmlns:a16="http://schemas.microsoft.com/office/drawing/2014/main" id="{1907832C-27B5-460C-AE55-96A70A7E200C}"/>
              </a:ext>
              <a:ext uri="{C183D7F6-B498-43B3-948B-1728B52AA6E4}">
                <adec:decorative xmlns:adec="http://schemas.microsoft.com/office/drawing/2017/decorative" val="1"/>
              </a:ext>
            </a:extLst>
          </p:cNvPr>
          <p:cNvSpPr txBox="1"/>
          <p:nvPr/>
        </p:nvSpPr>
        <p:spPr>
          <a:xfrm>
            <a:off x="468949" y="3370442"/>
            <a:ext cx="4326980" cy="769441"/>
          </a:xfrm>
          <a:prstGeom prst="rect">
            <a:avLst/>
          </a:prstGeom>
          <a:noFill/>
        </p:spPr>
        <p:txBody>
          <a:bodyPr wrap="square">
            <a:spAutoFit/>
          </a:bodyPr>
          <a:lstStyle/>
          <a:p>
            <a:r>
              <a:rPr lang="en-US" sz="4400" spc="-150">
                <a:solidFill>
                  <a:schemeClr val="bg1"/>
                </a:solidFill>
                <a:latin typeface="Segoe UI Semibold" panose="020B0702040204020203" pitchFamily="34" charset="0"/>
                <a:cs typeface="Segoe UI Semibold" panose="020B0702040204020203" pitchFamily="34" charset="0"/>
              </a:rPr>
              <a:t>Platform</a:t>
            </a:r>
            <a:endParaRPr lang="en-US" sz="4000"/>
          </a:p>
        </p:txBody>
      </p:sp>
      <p:grpSp>
        <p:nvGrpSpPr>
          <p:cNvPr id="2" name="Group 1" descr="Next Gen Collaborative Apps&#10;Enable users to stay in the flow of work and IT to have common governance&#10;">
            <a:extLst>
              <a:ext uri="{FF2B5EF4-FFF2-40B4-BE49-F238E27FC236}">
                <a16:creationId xmlns:a16="http://schemas.microsoft.com/office/drawing/2014/main" id="{F57BF79A-92D5-4A46-862E-4F3E8FC87AC7}"/>
              </a:ext>
            </a:extLst>
          </p:cNvPr>
          <p:cNvGrpSpPr/>
          <p:nvPr/>
        </p:nvGrpSpPr>
        <p:grpSpPr>
          <a:xfrm>
            <a:off x="5140708" y="916887"/>
            <a:ext cx="4936742" cy="861774"/>
            <a:chOff x="5140708" y="916887"/>
            <a:chExt cx="4936742" cy="861774"/>
          </a:xfrm>
        </p:grpSpPr>
        <p:sp>
          <p:nvSpPr>
            <p:cNvPr id="64" name="Rectangle: Rounded Corners 25">
              <a:extLst>
                <a:ext uri="{FF2B5EF4-FFF2-40B4-BE49-F238E27FC236}">
                  <a16:creationId xmlns:a16="http://schemas.microsoft.com/office/drawing/2014/main" id="{5FC235A2-FED9-48A2-A7DB-08B229871C93}"/>
                </a:ext>
              </a:extLst>
            </p:cNvPr>
            <p:cNvSpPr/>
            <p:nvPr/>
          </p:nvSpPr>
          <p:spPr bwMode="auto">
            <a:xfrm>
              <a:off x="5140708" y="979860"/>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FFAB8998-5310-4F34-9612-C133B39077F5}"/>
                </a:ext>
              </a:extLst>
            </p:cNvPr>
            <p:cNvSpPr txBox="1"/>
            <p:nvPr/>
          </p:nvSpPr>
          <p:spPr>
            <a:xfrm>
              <a:off x="6211974" y="916887"/>
              <a:ext cx="3865476" cy="861774"/>
            </a:xfrm>
            <a:prstGeom prst="rect">
              <a:avLst/>
            </a:prstGeom>
            <a:noFill/>
          </p:spPr>
          <p:txBody>
            <a:bodyPr wrap="square" lIns="0">
              <a:spAutoFit/>
            </a:bodyPr>
            <a:lstStyle/>
            <a:p>
              <a:pPr marL="0" indent="0">
                <a:spcAft>
                  <a:spcPts val="2000"/>
                </a:spcAft>
                <a:buNone/>
              </a:pPr>
              <a:r>
                <a:rPr lang="en-US" sz="1800">
                  <a:solidFill>
                    <a:schemeClr val="accent1"/>
                  </a:solidFill>
                  <a:latin typeface="+mj-lt"/>
                </a:rPr>
                <a:t>Next Gen Collaborative Apps</a:t>
              </a:r>
              <a:br>
                <a:rPr lang="en-US" sz="1800">
                  <a:latin typeface="+mj-lt"/>
                </a:rPr>
              </a:br>
              <a:r>
                <a:rPr lang="en-US" sz="1600"/>
                <a:t>Enable users to stay in the flow of work and IT to have common governance</a:t>
              </a:r>
              <a:endParaRPr lang="en-US" sz="1800"/>
            </a:p>
          </p:txBody>
        </p:sp>
        <p:sp>
          <p:nvSpPr>
            <p:cNvPr id="63" name="Data &amp; AI" title="Icon of several circles connected to eachother by lines">
              <a:extLst>
                <a:ext uri="{FF2B5EF4-FFF2-40B4-BE49-F238E27FC236}">
                  <a16:creationId xmlns:a16="http://schemas.microsoft.com/office/drawing/2014/main" id="{79920E5E-5214-4924-BB24-9CFF7C097204}"/>
                </a:ext>
              </a:extLst>
            </p:cNvPr>
            <p:cNvSpPr>
              <a:spLocks noChangeAspect="1" noEditPoints="1"/>
            </p:cNvSpPr>
            <p:nvPr/>
          </p:nvSpPr>
          <p:spPr bwMode="auto">
            <a:xfrm>
              <a:off x="5280275" y="1164755"/>
              <a:ext cx="452386" cy="36173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algn="ctr" defTabSz="896203" rtl="0" eaLnBrk="1" fontAlgn="base" latinLnBrk="0" hangingPunct="1">
                <a:lnSpc>
                  <a:spcPct val="100000"/>
                </a:lnSpc>
                <a:spcBef>
                  <a:spcPts val="0"/>
                </a:spcBef>
                <a:spcAft>
                  <a:spcPts val="0"/>
                </a:spcAft>
                <a:buClrTx/>
                <a:buSzTx/>
                <a:buFontTx/>
                <a:buNone/>
                <a:tabLst/>
                <a:defRPr/>
              </a:pPr>
              <a:endParaRPr kumimoji="0" lang="en-US" sz="166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descr="Microsoft Teams&#10;Apps, bots, tabs, meetings extensions, approvals&#10;">
            <a:extLst>
              <a:ext uri="{FF2B5EF4-FFF2-40B4-BE49-F238E27FC236}">
                <a16:creationId xmlns:a16="http://schemas.microsoft.com/office/drawing/2014/main" id="{483333FD-7084-4235-8556-DDC36AF496E2}"/>
              </a:ext>
            </a:extLst>
          </p:cNvPr>
          <p:cNvGrpSpPr/>
          <p:nvPr/>
        </p:nvGrpSpPr>
        <p:grpSpPr>
          <a:xfrm>
            <a:off x="5480454" y="2322447"/>
            <a:ext cx="5576166" cy="731520"/>
            <a:chOff x="5480454" y="2322447"/>
            <a:chExt cx="5576166" cy="731520"/>
          </a:xfrm>
        </p:grpSpPr>
        <p:sp>
          <p:nvSpPr>
            <p:cNvPr id="142" name="Rectangle: Rounded Corners 25">
              <a:extLst>
                <a:ext uri="{FF2B5EF4-FFF2-40B4-BE49-F238E27FC236}">
                  <a16:creationId xmlns:a16="http://schemas.microsoft.com/office/drawing/2014/main" id="{062CA507-0251-488A-B4AD-4954BABF9686}"/>
                </a:ext>
              </a:extLst>
            </p:cNvPr>
            <p:cNvSpPr/>
            <p:nvPr/>
          </p:nvSpPr>
          <p:spPr bwMode="auto">
            <a:xfrm>
              <a:off x="5480454" y="2322447"/>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F49F1867-15C7-4A1E-8523-B8E81E2C78DE}"/>
                </a:ext>
              </a:extLst>
            </p:cNvPr>
            <p:cNvSpPr txBox="1"/>
            <p:nvPr/>
          </p:nvSpPr>
          <p:spPr>
            <a:xfrm>
              <a:off x="6565536" y="2384409"/>
              <a:ext cx="4491084" cy="615553"/>
            </a:xfrm>
            <a:prstGeom prst="rect">
              <a:avLst/>
            </a:prstGeom>
            <a:noFill/>
          </p:spPr>
          <p:txBody>
            <a:bodyPr wrap="square" lIns="0">
              <a:spAutoFit/>
            </a:bodyPr>
            <a:lstStyle/>
            <a:p>
              <a:pPr marL="0" indent="0">
                <a:spcAft>
                  <a:spcPts val="2000"/>
                </a:spcAft>
                <a:buNone/>
              </a:pPr>
              <a:r>
                <a:rPr lang="en-US" sz="1800">
                  <a:solidFill>
                    <a:schemeClr val="accent1"/>
                  </a:solidFill>
                  <a:latin typeface="+mj-lt"/>
                </a:rPr>
                <a:t>Microsoft Teams</a:t>
              </a:r>
              <a:br>
                <a:rPr lang="en-US" sz="1800">
                  <a:latin typeface="+mj-lt"/>
                </a:rPr>
              </a:br>
              <a:r>
                <a:rPr lang="en-US" sz="1600"/>
                <a:t>Apps, bots, tabs, meetings extensions, approvals</a:t>
              </a:r>
            </a:p>
          </p:txBody>
        </p:sp>
        <p:sp>
          <p:nvSpPr>
            <p:cNvPr id="7" name="Graphic 37" descr="Chat outline">
              <a:extLst>
                <a:ext uri="{FF2B5EF4-FFF2-40B4-BE49-F238E27FC236}">
                  <a16:creationId xmlns:a16="http://schemas.microsoft.com/office/drawing/2014/main" id="{10D9A2D8-C085-4B37-8A63-06A754F20164}"/>
                </a:ext>
              </a:extLst>
            </p:cNvPr>
            <p:cNvSpPr/>
            <p:nvPr/>
          </p:nvSpPr>
          <p:spPr>
            <a:xfrm>
              <a:off x="5618394" y="2528784"/>
              <a:ext cx="455640" cy="318993"/>
            </a:xfrm>
            <a:custGeom>
              <a:avLst/>
              <a:gdLst>
                <a:gd name="connsiteX0" fmla="*/ 432858 w 455640"/>
                <a:gd name="connsiteY0" fmla="*/ 62651 h 318993"/>
                <a:gd name="connsiteX1" fmla="*/ 284775 w 455640"/>
                <a:gd name="connsiteY1" fmla="*/ 62651 h 318993"/>
                <a:gd name="connsiteX2" fmla="*/ 284775 w 455640"/>
                <a:gd name="connsiteY2" fmla="*/ 22782 h 318993"/>
                <a:gd name="connsiteX3" fmla="*/ 261993 w 455640"/>
                <a:gd name="connsiteY3" fmla="*/ 0 h 318993"/>
                <a:gd name="connsiteX4" fmla="*/ 22782 w 455640"/>
                <a:gd name="connsiteY4" fmla="*/ 0 h 318993"/>
                <a:gd name="connsiteX5" fmla="*/ 0 w 455640"/>
                <a:gd name="connsiteY5" fmla="*/ 22782 h 318993"/>
                <a:gd name="connsiteX6" fmla="*/ 0 w 455640"/>
                <a:gd name="connsiteY6" fmla="*/ 176606 h 318993"/>
                <a:gd name="connsiteX7" fmla="*/ 22782 w 455640"/>
                <a:gd name="connsiteY7" fmla="*/ 199388 h 318993"/>
                <a:gd name="connsiteX8" fmla="*/ 56955 w 455640"/>
                <a:gd name="connsiteY8" fmla="*/ 199388 h 318993"/>
                <a:gd name="connsiteX9" fmla="*/ 56955 w 455640"/>
                <a:gd name="connsiteY9" fmla="*/ 256343 h 318993"/>
                <a:gd name="connsiteX10" fmla="*/ 113910 w 455640"/>
                <a:gd name="connsiteY10" fmla="*/ 199388 h 318993"/>
                <a:gd name="connsiteX11" fmla="*/ 170865 w 455640"/>
                <a:gd name="connsiteY11" fmla="*/ 199388 h 318993"/>
                <a:gd name="connsiteX12" fmla="*/ 170865 w 455640"/>
                <a:gd name="connsiteY12" fmla="*/ 239257 h 318993"/>
                <a:gd name="connsiteX13" fmla="*/ 193647 w 455640"/>
                <a:gd name="connsiteY13" fmla="*/ 262039 h 318993"/>
                <a:gd name="connsiteX14" fmla="*/ 341730 w 455640"/>
                <a:gd name="connsiteY14" fmla="*/ 262039 h 318993"/>
                <a:gd name="connsiteX15" fmla="*/ 398685 w 455640"/>
                <a:gd name="connsiteY15" fmla="*/ 318994 h 318993"/>
                <a:gd name="connsiteX16" fmla="*/ 398685 w 455640"/>
                <a:gd name="connsiteY16" fmla="*/ 262039 h 318993"/>
                <a:gd name="connsiteX17" fmla="*/ 432858 w 455640"/>
                <a:gd name="connsiteY17" fmla="*/ 262039 h 318993"/>
                <a:gd name="connsiteX18" fmla="*/ 455640 w 455640"/>
                <a:gd name="connsiteY18" fmla="*/ 239257 h 318993"/>
                <a:gd name="connsiteX19" fmla="*/ 455640 w 455640"/>
                <a:gd name="connsiteY19" fmla="*/ 85438 h 318993"/>
                <a:gd name="connsiteX20" fmla="*/ 432858 w 455640"/>
                <a:gd name="connsiteY20" fmla="*/ 62651 h 318993"/>
                <a:gd name="connsiteX21" fmla="*/ 170865 w 455640"/>
                <a:gd name="connsiteY21" fmla="*/ 85432 h 318993"/>
                <a:gd name="connsiteX22" fmla="*/ 170865 w 455640"/>
                <a:gd name="connsiteY22" fmla="*/ 188003 h 318993"/>
                <a:gd name="connsiteX23" fmla="*/ 109206 w 455640"/>
                <a:gd name="connsiteY23" fmla="*/ 188003 h 318993"/>
                <a:gd name="connsiteX24" fmla="*/ 105868 w 455640"/>
                <a:gd name="connsiteY24" fmla="*/ 191340 h 318993"/>
                <a:gd name="connsiteX25" fmla="*/ 68346 w 455640"/>
                <a:gd name="connsiteY25" fmla="*/ 228862 h 318993"/>
                <a:gd name="connsiteX26" fmla="*/ 68346 w 455640"/>
                <a:gd name="connsiteY26" fmla="*/ 188003 h 318993"/>
                <a:gd name="connsiteX27" fmla="*/ 22782 w 455640"/>
                <a:gd name="connsiteY27" fmla="*/ 188003 h 318993"/>
                <a:gd name="connsiteX28" fmla="*/ 11391 w 455640"/>
                <a:gd name="connsiteY28" fmla="*/ 176612 h 318993"/>
                <a:gd name="connsiteX29" fmla="*/ 11391 w 455640"/>
                <a:gd name="connsiteY29" fmla="*/ 22788 h 318993"/>
                <a:gd name="connsiteX30" fmla="*/ 22782 w 455640"/>
                <a:gd name="connsiteY30" fmla="*/ 11397 h 318993"/>
                <a:gd name="connsiteX31" fmla="*/ 261993 w 455640"/>
                <a:gd name="connsiteY31" fmla="*/ 11397 h 318993"/>
                <a:gd name="connsiteX32" fmla="*/ 273384 w 455640"/>
                <a:gd name="connsiteY32" fmla="*/ 22788 h 318993"/>
                <a:gd name="connsiteX33" fmla="*/ 273384 w 455640"/>
                <a:gd name="connsiteY33" fmla="*/ 62656 h 318993"/>
                <a:gd name="connsiteX34" fmla="*/ 193647 w 455640"/>
                <a:gd name="connsiteY34" fmla="*/ 62656 h 318993"/>
                <a:gd name="connsiteX35" fmla="*/ 170865 w 455640"/>
                <a:gd name="connsiteY35" fmla="*/ 85438 h 318993"/>
                <a:gd name="connsiteX36" fmla="*/ 444249 w 455640"/>
                <a:gd name="connsiteY36" fmla="*/ 239257 h 318993"/>
                <a:gd name="connsiteX37" fmla="*/ 432858 w 455640"/>
                <a:gd name="connsiteY37" fmla="*/ 250648 h 318993"/>
                <a:gd name="connsiteX38" fmla="*/ 387294 w 455640"/>
                <a:gd name="connsiteY38" fmla="*/ 250648 h 318993"/>
                <a:gd name="connsiteX39" fmla="*/ 387294 w 455640"/>
                <a:gd name="connsiteY39" fmla="*/ 291507 h 318993"/>
                <a:gd name="connsiteX40" fmla="*/ 349806 w 455640"/>
                <a:gd name="connsiteY40" fmla="*/ 253968 h 318993"/>
                <a:gd name="connsiteX41" fmla="*/ 346469 w 455640"/>
                <a:gd name="connsiteY41" fmla="*/ 250630 h 318993"/>
                <a:gd name="connsiteX42" fmla="*/ 193647 w 455640"/>
                <a:gd name="connsiteY42" fmla="*/ 250630 h 318993"/>
                <a:gd name="connsiteX43" fmla="*/ 182256 w 455640"/>
                <a:gd name="connsiteY43" fmla="*/ 239239 h 318993"/>
                <a:gd name="connsiteX44" fmla="*/ 182256 w 455640"/>
                <a:gd name="connsiteY44" fmla="*/ 85438 h 318993"/>
                <a:gd name="connsiteX45" fmla="*/ 193647 w 455640"/>
                <a:gd name="connsiteY45" fmla="*/ 74047 h 318993"/>
                <a:gd name="connsiteX46" fmla="*/ 432858 w 455640"/>
                <a:gd name="connsiteY46" fmla="*/ 74047 h 318993"/>
                <a:gd name="connsiteX47" fmla="*/ 444249 w 455640"/>
                <a:gd name="connsiteY47" fmla="*/ 85438 h 318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55640" h="318993">
                  <a:moveTo>
                    <a:pt x="432858" y="62651"/>
                  </a:moveTo>
                  <a:lnTo>
                    <a:pt x="284775" y="62651"/>
                  </a:lnTo>
                  <a:lnTo>
                    <a:pt x="284775" y="22782"/>
                  </a:lnTo>
                  <a:cubicBezTo>
                    <a:pt x="284737" y="10215"/>
                    <a:pt x="274560" y="38"/>
                    <a:pt x="261993" y="0"/>
                  </a:cubicBezTo>
                  <a:lnTo>
                    <a:pt x="22782" y="0"/>
                  </a:lnTo>
                  <a:cubicBezTo>
                    <a:pt x="10215" y="38"/>
                    <a:pt x="38" y="10215"/>
                    <a:pt x="0" y="22782"/>
                  </a:cubicBezTo>
                  <a:lnTo>
                    <a:pt x="0" y="176606"/>
                  </a:lnTo>
                  <a:cubicBezTo>
                    <a:pt x="38" y="189173"/>
                    <a:pt x="10215" y="199350"/>
                    <a:pt x="22782" y="199388"/>
                  </a:cubicBezTo>
                  <a:lnTo>
                    <a:pt x="56955" y="199388"/>
                  </a:lnTo>
                  <a:lnTo>
                    <a:pt x="56955" y="256343"/>
                  </a:lnTo>
                  <a:lnTo>
                    <a:pt x="113910" y="199388"/>
                  </a:lnTo>
                  <a:lnTo>
                    <a:pt x="170865" y="199388"/>
                  </a:lnTo>
                  <a:lnTo>
                    <a:pt x="170865" y="239257"/>
                  </a:lnTo>
                  <a:cubicBezTo>
                    <a:pt x="170903" y="251823"/>
                    <a:pt x="181080" y="262001"/>
                    <a:pt x="193647" y="262039"/>
                  </a:cubicBezTo>
                  <a:lnTo>
                    <a:pt x="341730" y="262039"/>
                  </a:lnTo>
                  <a:lnTo>
                    <a:pt x="398685" y="318994"/>
                  </a:lnTo>
                  <a:lnTo>
                    <a:pt x="398685" y="262039"/>
                  </a:lnTo>
                  <a:lnTo>
                    <a:pt x="432858" y="262039"/>
                  </a:lnTo>
                  <a:cubicBezTo>
                    <a:pt x="445425" y="262001"/>
                    <a:pt x="455602" y="251823"/>
                    <a:pt x="455640" y="239257"/>
                  </a:cubicBezTo>
                  <a:lnTo>
                    <a:pt x="455640" y="85438"/>
                  </a:lnTo>
                  <a:cubicBezTo>
                    <a:pt x="455606" y="72869"/>
                    <a:pt x="445427" y="62688"/>
                    <a:pt x="432858" y="62651"/>
                  </a:cubicBezTo>
                  <a:close/>
                  <a:moveTo>
                    <a:pt x="170865" y="85432"/>
                  </a:moveTo>
                  <a:lnTo>
                    <a:pt x="170865" y="188003"/>
                  </a:lnTo>
                  <a:lnTo>
                    <a:pt x="109206" y="188003"/>
                  </a:lnTo>
                  <a:lnTo>
                    <a:pt x="105868" y="191340"/>
                  </a:lnTo>
                  <a:lnTo>
                    <a:pt x="68346" y="228862"/>
                  </a:lnTo>
                  <a:lnTo>
                    <a:pt x="68346" y="188003"/>
                  </a:lnTo>
                  <a:lnTo>
                    <a:pt x="22782" y="188003"/>
                  </a:lnTo>
                  <a:cubicBezTo>
                    <a:pt x="16491" y="188003"/>
                    <a:pt x="11391" y="182903"/>
                    <a:pt x="11391" y="176612"/>
                  </a:cubicBezTo>
                  <a:lnTo>
                    <a:pt x="11391" y="22788"/>
                  </a:lnTo>
                  <a:cubicBezTo>
                    <a:pt x="11391" y="16496"/>
                    <a:pt x="16491" y="11397"/>
                    <a:pt x="22782" y="11397"/>
                  </a:cubicBezTo>
                  <a:lnTo>
                    <a:pt x="261993" y="11397"/>
                  </a:lnTo>
                  <a:cubicBezTo>
                    <a:pt x="268284" y="11397"/>
                    <a:pt x="273384" y="16496"/>
                    <a:pt x="273384" y="22788"/>
                  </a:cubicBezTo>
                  <a:lnTo>
                    <a:pt x="273384" y="62656"/>
                  </a:lnTo>
                  <a:lnTo>
                    <a:pt x="193647" y="62656"/>
                  </a:lnTo>
                  <a:cubicBezTo>
                    <a:pt x="181080" y="62694"/>
                    <a:pt x="170903" y="72872"/>
                    <a:pt x="170865" y="85438"/>
                  </a:cubicBezTo>
                  <a:close/>
                  <a:moveTo>
                    <a:pt x="444249" y="239257"/>
                  </a:moveTo>
                  <a:cubicBezTo>
                    <a:pt x="444249" y="245548"/>
                    <a:pt x="439149" y="250648"/>
                    <a:pt x="432858" y="250648"/>
                  </a:cubicBezTo>
                  <a:lnTo>
                    <a:pt x="387294" y="250648"/>
                  </a:lnTo>
                  <a:lnTo>
                    <a:pt x="387294" y="291507"/>
                  </a:lnTo>
                  <a:lnTo>
                    <a:pt x="349806" y="253968"/>
                  </a:lnTo>
                  <a:lnTo>
                    <a:pt x="346469" y="250630"/>
                  </a:lnTo>
                  <a:lnTo>
                    <a:pt x="193647" y="250630"/>
                  </a:lnTo>
                  <a:cubicBezTo>
                    <a:pt x="187356" y="250630"/>
                    <a:pt x="182256" y="245531"/>
                    <a:pt x="182256" y="239239"/>
                  </a:cubicBezTo>
                  <a:lnTo>
                    <a:pt x="182256" y="85438"/>
                  </a:lnTo>
                  <a:cubicBezTo>
                    <a:pt x="182256" y="79147"/>
                    <a:pt x="187356" y="74047"/>
                    <a:pt x="193647" y="74047"/>
                  </a:cubicBezTo>
                  <a:lnTo>
                    <a:pt x="432858" y="74047"/>
                  </a:lnTo>
                  <a:cubicBezTo>
                    <a:pt x="439149" y="74047"/>
                    <a:pt x="444249" y="79147"/>
                    <a:pt x="444249" y="85438"/>
                  </a:cubicBezTo>
                  <a:close/>
                </a:path>
              </a:pathLst>
            </a:custGeom>
            <a:solidFill>
              <a:srgbClr val="000000"/>
            </a:solidFill>
            <a:ln w="3175" cap="flat">
              <a:solidFill>
                <a:schemeClr val="tx1"/>
              </a:solidFill>
              <a:prstDash val="solid"/>
              <a:miter/>
            </a:ln>
          </p:spPr>
          <p:txBody>
            <a:bodyPr rtlCol="0" anchor="ctr"/>
            <a:lstStyle/>
            <a:p>
              <a:endParaRPr lang="en-US"/>
            </a:p>
          </p:txBody>
        </p:sp>
      </p:grpSp>
      <p:grpSp>
        <p:nvGrpSpPr>
          <p:cNvPr id="4" name="Group 3" descr="Microsoft Graph&#10;Secure access to data in Microsoft 365, connectors to add more for search and compliance&#10;">
            <a:extLst>
              <a:ext uri="{FF2B5EF4-FFF2-40B4-BE49-F238E27FC236}">
                <a16:creationId xmlns:a16="http://schemas.microsoft.com/office/drawing/2014/main" id="{BD300BB2-A2C4-4946-86E4-662F266F8FA1}"/>
              </a:ext>
            </a:extLst>
          </p:cNvPr>
          <p:cNvGrpSpPr/>
          <p:nvPr/>
        </p:nvGrpSpPr>
        <p:grpSpPr>
          <a:xfrm>
            <a:off x="5480454" y="3605711"/>
            <a:ext cx="5698824" cy="861774"/>
            <a:chOff x="5480454" y="3605711"/>
            <a:chExt cx="5698824" cy="861774"/>
          </a:xfrm>
        </p:grpSpPr>
        <p:sp>
          <p:nvSpPr>
            <p:cNvPr id="154" name="Rectangle: Rounded Corners 25">
              <a:extLst>
                <a:ext uri="{FF2B5EF4-FFF2-40B4-BE49-F238E27FC236}">
                  <a16:creationId xmlns:a16="http://schemas.microsoft.com/office/drawing/2014/main" id="{2FE87E8D-BD23-4C0F-ABC2-DB6987AB4B11}"/>
                </a:ext>
              </a:extLst>
            </p:cNvPr>
            <p:cNvSpPr/>
            <p:nvPr/>
          </p:nvSpPr>
          <p:spPr bwMode="auto">
            <a:xfrm>
              <a:off x="5480454" y="3664942"/>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29" name="TextBox 28">
              <a:extLst>
                <a:ext uri="{FF2B5EF4-FFF2-40B4-BE49-F238E27FC236}">
                  <a16:creationId xmlns:a16="http://schemas.microsoft.com/office/drawing/2014/main" id="{0666AA07-0F8A-4D37-8134-1BADE3860ED4}"/>
                </a:ext>
              </a:extLst>
            </p:cNvPr>
            <p:cNvSpPr txBox="1"/>
            <p:nvPr/>
          </p:nvSpPr>
          <p:spPr>
            <a:xfrm>
              <a:off x="6559526" y="3605711"/>
              <a:ext cx="4619752" cy="861774"/>
            </a:xfrm>
            <a:prstGeom prst="rect">
              <a:avLst/>
            </a:prstGeom>
            <a:noFill/>
          </p:spPr>
          <p:txBody>
            <a:bodyPr wrap="square" lIns="0">
              <a:spAutoFit/>
            </a:bodyPr>
            <a:lstStyle/>
            <a:p>
              <a:pPr marL="0" indent="0">
                <a:spcAft>
                  <a:spcPts val="2000"/>
                </a:spcAft>
                <a:buNone/>
              </a:pPr>
              <a:r>
                <a:rPr lang="en-US" sz="1800">
                  <a:solidFill>
                    <a:schemeClr val="accent1"/>
                  </a:solidFill>
                  <a:latin typeface="+mj-lt"/>
                </a:rPr>
                <a:t>Microsoft Graph</a:t>
              </a:r>
              <a:br>
                <a:rPr lang="en-US" sz="1800">
                  <a:latin typeface="+mj-lt"/>
                </a:rPr>
              </a:br>
              <a:r>
                <a:rPr lang="en-US" sz="1600"/>
                <a:t>Secure access to data in Microsoft 365, connectors to add more for search and compliance</a:t>
              </a:r>
            </a:p>
          </p:txBody>
        </p:sp>
        <p:sp>
          <p:nvSpPr>
            <p:cNvPr id="6" name="Graphic 49" descr="Pie chart outline">
              <a:extLst>
                <a:ext uri="{FF2B5EF4-FFF2-40B4-BE49-F238E27FC236}">
                  <a16:creationId xmlns:a16="http://schemas.microsoft.com/office/drawing/2014/main" id="{65431ABB-A091-407F-90BC-12883F68AFBC}"/>
                </a:ext>
              </a:extLst>
            </p:cNvPr>
            <p:cNvSpPr/>
            <p:nvPr/>
          </p:nvSpPr>
          <p:spPr>
            <a:xfrm>
              <a:off x="5656922" y="3841410"/>
              <a:ext cx="378582" cy="378582"/>
            </a:xfrm>
            <a:custGeom>
              <a:avLst/>
              <a:gdLst>
                <a:gd name="connsiteX0" fmla="*/ 189291 w 378582"/>
                <a:gd name="connsiteY0" fmla="*/ 0 h 378582"/>
                <a:gd name="connsiteX1" fmla="*/ 0 w 378582"/>
                <a:gd name="connsiteY1" fmla="*/ 189291 h 378582"/>
                <a:gd name="connsiteX2" fmla="*/ 189291 w 378582"/>
                <a:gd name="connsiteY2" fmla="*/ 378583 h 378582"/>
                <a:gd name="connsiteX3" fmla="*/ 378583 w 378582"/>
                <a:gd name="connsiteY3" fmla="*/ 189291 h 378582"/>
                <a:gd name="connsiteX4" fmla="*/ 189291 w 378582"/>
                <a:gd name="connsiteY4" fmla="*/ 0 h 378582"/>
                <a:gd name="connsiteX5" fmla="*/ 368496 w 378582"/>
                <a:gd name="connsiteY5" fmla="*/ 184310 h 378582"/>
                <a:gd name="connsiteX6" fmla="*/ 194273 w 378582"/>
                <a:gd name="connsiteY6" fmla="*/ 184310 h 378582"/>
                <a:gd name="connsiteX7" fmla="*/ 194273 w 378582"/>
                <a:gd name="connsiteY7" fmla="*/ 10087 h 378582"/>
                <a:gd name="connsiteX8" fmla="*/ 368496 w 378582"/>
                <a:gd name="connsiteY8" fmla="*/ 184310 h 378582"/>
                <a:gd name="connsiteX9" fmla="*/ 9963 w 378582"/>
                <a:gd name="connsiteY9" fmla="*/ 189291 h 378582"/>
                <a:gd name="connsiteX10" fmla="*/ 184310 w 378582"/>
                <a:gd name="connsiteY10" fmla="*/ 10087 h 378582"/>
                <a:gd name="connsiteX11" fmla="*/ 184310 w 378582"/>
                <a:gd name="connsiteY11" fmla="*/ 191354 h 378582"/>
                <a:gd name="connsiteX12" fmla="*/ 312431 w 378582"/>
                <a:gd name="connsiteY12" fmla="*/ 319474 h 378582"/>
                <a:gd name="connsiteX13" fmla="*/ 59109 w 378582"/>
                <a:gd name="connsiteY13" fmla="*/ 312710 h 378582"/>
                <a:gd name="connsiteX14" fmla="*/ 9963 w 378582"/>
                <a:gd name="connsiteY14" fmla="*/ 189291 h 378582"/>
                <a:gd name="connsiteX15" fmla="*/ 319474 w 378582"/>
                <a:gd name="connsiteY15" fmla="*/ 312431 h 378582"/>
                <a:gd name="connsiteX16" fmla="*/ 201416 w 378582"/>
                <a:gd name="connsiteY16" fmla="*/ 194372 h 378582"/>
                <a:gd name="connsiteX17" fmla="*/ 201451 w 378582"/>
                <a:gd name="connsiteY17" fmla="*/ 194288 h 378582"/>
                <a:gd name="connsiteX18" fmla="*/ 368496 w 378582"/>
                <a:gd name="connsiteY18" fmla="*/ 194288 h 378582"/>
                <a:gd name="connsiteX19" fmla="*/ 319474 w 378582"/>
                <a:gd name="connsiteY19" fmla="*/ 312431 h 3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8582" h="378582">
                  <a:moveTo>
                    <a:pt x="189291" y="0"/>
                  </a:moveTo>
                  <a:cubicBezTo>
                    <a:pt x="84749" y="0"/>
                    <a:pt x="0" y="84749"/>
                    <a:pt x="0" y="189291"/>
                  </a:cubicBezTo>
                  <a:cubicBezTo>
                    <a:pt x="0" y="293834"/>
                    <a:pt x="84749" y="378583"/>
                    <a:pt x="189291" y="378583"/>
                  </a:cubicBezTo>
                  <a:cubicBezTo>
                    <a:pt x="293834" y="378583"/>
                    <a:pt x="378583" y="293834"/>
                    <a:pt x="378583" y="189291"/>
                  </a:cubicBezTo>
                  <a:cubicBezTo>
                    <a:pt x="378583" y="84749"/>
                    <a:pt x="293834" y="0"/>
                    <a:pt x="189291" y="0"/>
                  </a:cubicBezTo>
                  <a:close/>
                  <a:moveTo>
                    <a:pt x="368496" y="184310"/>
                  </a:moveTo>
                  <a:lnTo>
                    <a:pt x="194273" y="184310"/>
                  </a:lnTo>
                  <a:lnTo>
                    <a:pt x="194273" y="10087"/>
                  </a:lnTo>
                  <a:cubicBezTo>
                    <a:pt x="289331" y="12837"/>
                    <a:pt x="365746" y="89252"/>
                    <a:pt x="368496" y="184310"/>
                  </a:cubicBezTo>
                  <a:close/>
                  <a:moveTo>
                    <a:pt x="9963" y="189291"/>
                  </a:moveTo>
                  <a:cubicBezTo>
                    <a:pt x="10084" y="92250"/>
                    <a:pt x="87308" y="12874"/>
                    <a:pt x="184310" y="10087"/>
                  </a:cubicBezTo>
                  <a:lnTo>
                    <a:pt x="184310" y="191354"/>
                  </a:lnTo>
                  <a:lnTo>
                    <a:pt x="312431" y="319474"/>
                  </a:lnTo>
                  <a:cubicBezTo>
                    <a:pt x="240610" y="387559"/>
                    <a:pt x="127194" y="384531"/>
                    <a:pt x="59109" y="312710"/>
                  </a:cubicBezTo>
                  <a:cubicBezTo>
                    <a:pt x="27519" y="279387"/>
                    <a:pt x="9927" y="235208"/>
                    <a:pt x="9963" y="189291"/>
                  </a:cubicBezTo>
                  <a:close/>
                  <a:moveTo>
                    <a:pt x="319474" y="312431"/>
                  </a:moveTo>
                  <a:lnTo>
                    <a:pt x="201416" y="194372"/>
                  </a:lnTo>
                  <a:cubicBezTo>
                    <a:pt x="201371" y="194328"/>
                    <a:pt x="201386" y="194288"/>
                    <a:pt x="201451" y="194288"/>
                  </a:cubicBezTo>
                  <a:lnTo>
                    <a:pt x="368496" y="194288"/>
                  </a:lnTo>
                  <a:cubicBezTo>
                    <a:pt x="367299" y="238370"/>
                    <a:pt x="349838" y="280451"/>
                    <a:pt x="319474" y="312431"/>
                  </a:cubicBezTo>
                  <a:close/>
                </a:path>
              </a:pathLst>
            </a:custGeom>
            <a:solidFill>
              <a:srgbClr val="000000"/>
            </a:solidFill>
            <a:ln w="4961" cap="flat">
              <a:solidFill>
                <a:schemeClr val="tx1"/>
              </a:solidFill>
              <a:prstDash val="solid"/>
              <a:miter/>
            </a:ln>
          </p:spPr>
          <p:txBody>
            <a:bodyPr rtlCol="0" anchor="ctr"/>
            <a:lstStyle/>
            <a:p>
              <a:endParaRPr lang="en-US"/>
            </a:p>
          </p:txBody>
        </p:sp>
      </p:grpSp>
      <p:grpSp>
        <p:nvGrpSpPr>
          <p:cNvPr id="9" name="Group 8" descr="Tools and Marketplace&#10;X-platform web tech, VS code, Power Apps for LOB, SharePoint Framework for content&#10;">
            <a:extLst>
              <a:ext uri="{FF2B5EF4-FFF2-40B4-BE49-F238E27FC236}">
                <a16:creationId xmlns:a16="http://schemas.microsoft.com/office/drawing/2014/main" id="{D661B6EF-FC32-41DA-8CAD-3FCF7D935943}"/>
              </a:ext>
            </a:extLst>
          </p:cNvPr>
          <p:cNvGrpSpPr/>
          <p:nvPr/>
        </p:nvGrpSpPr>
        <p:grpSpPr>
          <a:xfrm>
            <a:off x="5140708" y="4919860"/>
            <a:ext cx="5153666" cy="861774"/>
            <a:chOff x="5140708" y="4919860"/>
            <a:chExt cx="5153666" cy="861774"/>
          </a:xfrm>
        </p:grpSpPr>
        <p:sp>
          <p:nvSpPr>
            <p:cNvPr id="157" name="Rectangle: Rounded Corners 25">
              <a:extLst>
                <a:ext uri="{FF2B5EF4-FFF2-40B4-BE49-F238E27FC236}">
                  <a16:creationId xmlns:a16="http://schemas.microsoft.com/office/drawing/2014/main" id="{8C1AF305-B088-42C5-AC07-4BF81BFEFC22}"/>
                </a:ext>
              </a:extLst>
            </p:cNvPr>
            <p:cNvSpPr/>
            <p:nvPr/>
          </p:nvSpPr>
          <p:spPr bwMode="auto">
            <a:xfrm>
              <a:off x="5140708" y="4984987"/>
              <a:ext cx="731520" cy="731520"/>
            </a:xfrm>
            <a:prstGeom prst="ellipse">
              <a:avLst/>
            </a:prstGeom>
            <a:solidFill>
              <a:schemeClr val="bg1"/>
            </a:solidFill>
            <a:ln>
              <a:noFill/>
              <a:headEnd type="none" w="med" len="med"/>
              <a:tailEnd type="none" w="med" len="med"/>
            </a:ln>
            <a:effectLst>
              <a:outerShdw blurRad="254000" dist="88900" dir="2700000" algn="ctr" rotWithShape="0">
                <a:schemeClr val="accent5">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0" name="TextBox 29">
              <a:extLst>
                <a:ext uri="{FF2B5EF4-FFF2-40B4-BE49-F238E27FC236}">
                  <a16:creationId xmlns:a16="http://schemas.microsoft.com/office/drawing/2014/main" id="{69325AA0-3E36-4CEE-8731-1E998E16852D}"/>
                </a:ext>
              </a:extLst>
            </p:cNvPr>
            <p:cNvSpPr txBox="1"/>
            <p:nvPr/>
          </p:nvSpPr>
          <p:spPr>
            <a:xfrm>
              <a:off x="6211974" y="4919860"/>
              <a:ext cx="4082400" cy="861774"/>
            </a:xfrm>
            <a:prstGeom prst="rect">
              <a:avLst/>
            </a:prstGeom>
            <a:noFill/>
          </p:spPr>
          <p:txBody>
            <a:bodyPr wrap="square" lIns="0">
              <a:spAutoFit/>
            </a:bodyPr>
            <a:lstStyle/>
            <a:p>
              <a:pPr marL="0" indent="0">
                <a:spcAft>
                  <a:spcPts val="2000"/>
                </a:spcAft>
                <a:buNone/>
              </a:pPr>
              <a:r>
                <a:rPr lang="en-US" sz="1800">
                  <a:solidFill>
                    <a:schemeClr val="accent1"/>
                  </a:solidFill>
                  <a:latin typeface="+mj-lt"/>
                </a:rPr>
                <a:t>Tools and Marketplace</a:t>
              </a:r>
              <a:br>
                <a:rPr lang="en-US" sz="1800">
                  <a:solidFill>
                    <a:schemeClr val="accent1"/>
                  </a:solidFill>
                  <a:latin typeface="+mj-lt"/>
                </a:rPr>
              </a:br>
              <a:r>
                <a:rPr lang="en-US" sz="1600"/>
                <a:t>X-platform web tech, VS code, Power Apps for LOB, SharePoint Framework for content</a:t>
              </a:r>
              <a:endParaRPr lang="en-US" sz="1800"/>
            </a:p>
          </p:txBody>
        </p:sp>
        <p:sp>
          <p:nvSpPr>
            <p:cNvPr id="8" name="Graphic 56" descr="Shopping basket outline">
              <a:extLst>
                <a:ext uri="{FF2B5EF4-FFF2-40B4-BE49-F238E27FC236}">
                  <a16:creationId xmlns:a16="http://schemas.microsoft.com/office/drawing/2014/main" id="{14B50AF4-422D-4C5A-BD7A-4392677514F5}"/>
                </a:ext>
              </a:extLst>
            </p:cNvPr>
            <p:cNvSpPr/>
            <p:nvPr/>
          </p:nvSpPr>
          <p:spPr>
            <a:xfrm>
              <a:off x="5273238" y="5158481"/>
              <a:ext cx="356650" cy="284510"/>
            </a:xfrm>
            <a:custGeom>
              <a:avLst/>
              <a:gdLst>
                <a:gd name="connsiteX0" fmla="*/ 342312 w 442680"/>
                <a:gd name="connsiteY0" fmla="*/ 104575 h 353139"/>
                <a:gd name="connsiteX1" fmla="*/ 249304 w 442680"/>
                <a:gd name="connsiteY1" fmla="*/ 11567 h 353139"/>
                <a:gd name="connsiteX2" fmla="*/ 193377 w 442680"/>
                <a:gd name="connsiteY2" fmla="*/ 11567 h 353139"/>
                <a:gd name="connsiteX3" fmla="*/ 100369 w 442680"/>
                <a:gd name="connsiteY3" fmla="*/ 104575 h 353139"/>
                <a:gd name="connsiteX4" fmla="*/ 0 w 442680"/>
                <a:gd name="connsiteY4" fmla="*/ 104575 h 353139"/>
                <a:gd name="connsiteX5" fmla="*/ 37499 w 442680"/>
                <a:gd name="connsiteY5" fmla="*/ 329537 h 353139"/>
                <a:gd name="connsiteX6" fmla="*/ 65361 w 442680"/>
                <a:gd name="connsiteY6" fmla="*/ 353139 h 353139"/>
                <a:gd name="connsiteX7" fmla="*/ 377320 w 442680"/>
                <a:gd name="connsiteY7" fmla="*/ 353139 h 353139"/>
                <a:gd name="connsiteX8" fmla="*/ 405182 w 442680"/>
                <a:gd name="connsiteY8" fmla="*/ 329537 h 353139"/>
                <a:gd name="connsiteX9" fmla="*/ 442681 w 442680"/>
                <a:gd name="connsiteY9" fmla="*/ 104575 h 353139"/>
                <a:gd name="connsiteX10" fmla="*/ 26523 w 442680"/>
                <a:gd name="connsiteY10" fmla="*/ 194962 h 353139"/>
                <a:gd name="connsiteX11" fmla="*/ 114396 w 442680"/>
                <a:gd name="connsiteY11" fmla="*/ 194962 h 353139"/>
                <a:gd name="connsiteX12" fmla="*/ 119237 w 442680"/>
                <a:gd name="connsiteY12" fmla="*/ 262752 h 353139"/>
                <a:gd name="connsiteX13" fmla="*/ 37821 w 442680"/>
                <a:gd name="connsiteY13" fmla="*/ 262752 h 353139"/>
                <a:gd name="connsiteX14" fmla="*/ 125722 w 442680"/>
                <a:gd name="connsiteY14" fmla="*/ 194962 h 353139"/>
                <a:gd name="connsiteX15" fmla="*/ 215691 w 442680"/>
                <a:gd name="connsiteY15" fmla="*/ 194962 h 353139"/>
                <a:gd name="connsiteX16" fmla="*/ 215691 w 442680"/>
                <a:gd name="connsiteY16" fmla="*/ 262752 h 353139"/>
                <a:gd name="connsiteX17" fmla="*/ 130564 w 442680"/>
                <a:gd name="connsiteY17" fmla="*/ 262752 h 353139"/>
                <a:gd name="connsiteX18" fmla="*/ 322608 w 442680"/>
                <a:gd name="connsiteY18" fmla="*/ 115874 h 353139"/>
                <a:gd name="connsiteX19" fmla="*/ 317766 w 442680"/>
                <a:gd name="connsiteY19" fmla="*/ 183664 h 353139"/>
                <a:gd name="connsiteX20" fmla="*/ 226990 w 442680"/>
                <a:gd name="connsiteY20" fmla="*/ 183664 h 353139"/>
                <a:gd name="connsiteX21" fmla="*/ 226990 w 442680"/>
                <a:gd name="connsiteY21" fmla="*/ 115874 h 353139"/>
                <a:gd name="connsiteX22" fmla="*/ 215691 w 442680"/>
                <a:gd name="connsiteY22" fmla="*/ 183664 h 353139"/>
                <a:gd name="connsiteX23" fmla="*/ 124915 w 442680"/>
                <a:gd name="connsiteY23" fmla="*/ 183664 h 353139"/>
                <a:gd name="connsiteX24" fmla="*/ 120073 w 442680"/>
                <a:gd name="connsiteY24" fmla="*/ 115874 h 353139"/>
                <a:gd name="connsiteX25" fmla="*/ 215691 w 442680"/>
                <a:gd name="connsiteY25" fmla="*/ 115874 h 353139"/>
                <a:gd name="connsiteX26" fmla="*/ 215691 w 442680"/>
                <a:gd name="connsiteY26" fmla="*/ 274050 h 353139"/>
                <a:gd name="connsiteX27" fmla="*/ 215691 w 442680"/>
                <a:gd name="connsiteY27" fmla="*/ 341841 h 353139"/>
                <a:gd name="connsiteX28" fmla="*/ 136213 w 442680"/>
                <a:gd name="connsiteY28" fmla="*/ 341841 h 353139"/>
                <a:gd name="connsiteX29" fmla="*/ 131372 w 442680"/>
                <a:gd name="connsiteY29" fmla="*/ 274050 h 353139"/>
                <a:gd name="connsiteX30" fmla="*/ 226990 w 442680"/>
                <a:gd name="connsiteY30" fmla="*/ 274050 h 353139"/>
                <a:gd name="connsiteX31" fmla="*/ 311309 w 442680"/>
                <a:gd name="connsiteY31" fmla="*/ 274050 h 353139"/>
                <a:gd name="connsiteX32" fmla="*/ 306468 w 442680"/>
                <a:gd name="connsiteY32" fmla="*/ 341841 h 353139"/>
                <a:gd name="connsiteX33" fmla="*/ 226990 w 442680"/>
                <a:gd name="connsiteY33" fmla="*/ 341841 h 353139"/>
                <a:gd name="connsiteX34" fmla="*/ 226990 w 442680"/>
                <a:gd name="connsiteY34" fmla="*/ 262752 h 353139"/>
                <a:gd name="connsiteX35" fmla="*/ 226990 w 442680"/>
                <a:gd name="connsiteY35" fmla="*/ 194962 h 353139"/>
                <a:gd name="connsiteX36" fmla="*/ 316958 w 442680"/>
                <a:gd name="connsiteY36" fmla="*/ 194962 h 353139"/>
                <a:gd name="connsiteX37" fmla="*/ 312117 w 442680"/>
                <a:gd name="connsiteY37" fmla="*/ 262752 h 353139"/>
                <a:gd name="connsiteX38" fmla="*/ 328285 w 442680"/>
                <a:gd name="connsiteY38" fmla="*/ 194962 h 353139"/>
                <a:gd name="connsiteX39" fmla="*/ 416158 w 442680"/>
                <a:gd name="connsiteY39" fmla="*/ 194962 h 353139"/>
                <a:gd name="connsiteX40" fmla="*/ 404860 w 442680"/>
                <a:gd name="connsiteY40" fmla="*/ 262752 h 353139"/>
                <a:gd name="connsiteX41" fmla="*/ 323444 w 442680"/>
                <a:gd name="connsiteY41" fmla="*/ 262752 h 353139"/>
                <a:gd name="connsiteX42" fmla="*/ 329093 w 442680"/>
                <a:gd name="connsiteY42" fmla="*/ 183664 h 353139"/>
                <a:gd name="connsiteX43" fmla="*/ 333934 w 442680"/>
                <a:gd name="connsiteY43" fmla="*/ 115874 h 353139"/>
                <a:gd name="connsiteX44" fmla="*/ 429337 w 442680"/>
                <a:gd name="connsiteY44" fmla="*/ 115874 h 353139"/>
                <a:gd name="connsiteX45" fmla="*/ 418039 w 442680"/>
                <a:gd name="connsiteY45" fmla="*/ 183664 h 353139"/>
                <a:gd name="connsiteX46" fmla="*/ 201365 w 442680"/>
                <a:gd name="connsiteY46" fmla="*/ 19555 h 353139"/>
                <a:gd name="connsiteX47" fmla="*/ 241316 w 442680"/>
                <a:gd name="connsiteY47" fmla="*/ 19555 h 353139"/>
                <a:gd name="connsiteX48" fmla="*/ 326336 w 442680"/>
                <a:gd name="connsiteY48" fmla="*/ 104575 h 353139"/>
                <a:gd name="connsiteX49" fmla="*/ 116345 w 442680"/>
                <a:gd name="connsiteY49" fmla="*/ 104575 h 353139"/>
                <a:gd name="connsiteX50" fmla="*/ 108747 w 442680"/>
                <a:gd name="connsiteY50" fmla="*/ 115874 h 353139"/>
                <a:gd name="connsiteX51" fmla="*/ 113588 w 442680"/>
                <a:gd name="connsiteY51" fmla="*/ 183664 h 353139"/>
                <a:gd name="connsiteX52" fmla="*/ 24642 w 442680"/>
                <a:gd name="connsiteY52" fmla="*/ 183664 h 353139"/>
                <a:gd name="connsiteX53" fmla="*/ 13343 w 442680"/>
                <a:gd name="connsiteY53" fmla="*/ 115874 h 353139"/>
                <a:gd name="connsiteX54" fmla="*/ 48639 w 442680"/>
                <a:gd name="connsiteY54" fmla="*/ 327678 h 353139"/>
                <a:gd name="connsiteX55" fmla="*/ 39702 w 442680"/>
                <a:gd name="connsiteY55" fmla="*/ 274050 h 353139"/>
                <a:gd name="connsiteX56" fmla="*/ 120045 w 442680"/>
                <a:gd name="connsiteY56" fmla="*/ 274050 h 353139"/>
                <a:gd name="connsiteX57" fmla="*/ 124886 w 442680"/>
                <a:gd name="connsiteY57" fmla="*/ 341841 h 353139"/>
                <a:gd name="connsiteX58" fmla="*/ 65361 w 442680"/>
                <a:gd name="connsiteY58" fmla="*/ 341841 h 353139"/>
                <a:gd name="connsiteX59" fmla="*/ 48639 w 442680"/>
                <a:gd name="connsiteY59" fmla="*/ 327678 h 353139"/>
                <a:gd name="connsiteX60" fmla="*/ 394041 w 442680"/>
                <a:gd name="connsiteY60" fmla="*/ 327678 h 353139"/>
                <a:gd name="connsiteX61" fmla="*/ 377320 w 442680"/>
                <a:gd name="connsiteY61" fmla="*/ 341841 h 353139"/>
                <a:gd name="connsiteX62" fmla="*/ 317794 w 442680"/>
                <a:gd name="connsiteY62" fmla="*/ 341841 h 353139"/>
                <a:gd name="connsiteX63" fmla="*/ 322636 w 442680"/>
                <a:gd name="connsiteY63" fmla="*/ 274050 h 353139"/>
                <a:gd name="connsiteX64" fmla="*/ 402978 w 442680"/>
                <a:gd name="connsiteY64" fmla="*/ 274050 h 35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42680" h="353139">
                  <a:moveTo>
                    <a:pt x="342312" y="104575"/>
                  </a:moveTo>
                  <a:lnTo>
                    <a:pt x="249304" y="11567"/>
                  </a:lnTo>
                  <a:cubicBezTo>
                    <a:pt x="233852" y="-3856"/>
                    <a:pt x="208829" y="-3856"/>
                    <a:pt x="193377" y="11567"/>
                  </a:cubicBezTo>
                  <a:lnTo>
                    <a:pt x="100369" y="104575"/>
                  </a:lnTo>
                  <a:lnTo>
                    <a:pt x="0" y="104575"/>
                  </a:lnTo>
                  <a:lnTo>
                    <a:pt x="37499" y="329537"/>
                  </a:lnTo>
                  <a:cubicBezTo>
                    <a:pt x="39732" y="343178"/>
                    <a:pt x="51539" y="353179"/>
                    <a:pt x="65361" y="353139"/>
                  </a:cubicBezTo>
                  <a:lnTo>
                    <a:pt x="377320" y="353139"/>
                  </a:lnTo>
                  <a:cubicBezTo>
                    <a:pt x="391142" y="353179"/>
                    <a:pt x="402948" y="343178"/>
                    <a:pt x="405182" y="329537"/>
                  </a:cubicBezTo>
                  <a:lnTo>
                    <a:pt x="442681" y="104575"/>
                  </a:lnTo>
                  <a:close/>
                  <a:moveTo>
                    <a:pt x="26523" y="194962"/>
                  </a:moveTo>
                  <a:lnTo>
                    <a:pt x="114396" y="194962"/>
                  </a:lnTo>
                  <a:lnTo>
                    <a:pt x="119237" y="262752"/>
                  </a:lnTo>
                  <a:lnTo>
                    <a:pt x="37821" y="262752"/>
                  </a:lnTo>
                  <a:close/>
                  <a:moveTo>
                    <a:pt x="125722" y="194962"/>
                  </a:moveTo>
                  <a:lnTo>
                    <a:pt x="215691" y="194962"/>
                  </a:lnTo>
                  <a:lnTo>
                    <a:pt x="215691" y="262752"/>
                  </a:lnTo>
                  <a:lnTo>
                    <a:pt x="130564" y="262752"/>
                  </a:lnTo>
                  <a:close/>
                  <a:moveTo>
                    <a:pt x="322608" y="115874"/>
                  </a:moveTo>
                  <a:lnTo>
                    <a:pt x="317766" y="183664"/>
                  </a:lnTo>
                  <a:lnTo>
                    <a:pt x="226990" y="183664"/>
                  </a:lnTo>
                  <a:lnTo>
                    <a:pt x="226990" y="115874"/>
                  </a:lnTo>
                  <a:close/>
                  <a:moveTo>
                    <a:pt x="215691" y="183664"/>
                  </a:moveTo>
                  <a:lnTo>
                    <a:pt x="124915" y="183664"/>
                  </a:lnTo>
                  <a:lnTo>
                    <a:pt x="120073" y="115874"/>
                  </a:lnTo>
                  <a:lnTo>
                    <a:pt x="215691" y="115874"/>
                  </a:lnTo>
                  <a:close/>
                  <a:moveTo>
                    <a:pt x="215691" y="274050"/>
                  </a:moveTo>
                  <a:lnTo>
                    <a:pt x="215691" y="341841"/>
                  </a:lnTo>
                  <a:lnTo>
                    <a:pt x="136213" y="341841"/>
                  </a:lnTo>
                  <a:lnTo>
                    <a:pt x="131372" y="274050"/>
                  </a:lnTo>
                  <a:close/>
                  <a:moveTo>
                    <a:pt x="226990" y="274050"/>
                  </a:moveTo>
                  <a:lnTo>
                    <a:pt x="311309" y="274050"/>
                  </a:lnTo>
                  <a:lnTo>
                    <a:pt x="306468" y="341841"/>
                  </a:lnTo>
                  <a:lnTo>
                    <a:pt x="226990" y="341841"/>
                  </a:lnTo>
                  <a:close/>
                  <a:moveTo>
                    <a:pt x="226990" y="262752"/>
                  </a:moveTo>
                  <a:lnTo>
                    <a:pt x="226990" y="194962"/>
                  </a:lnTo>
                  <a:lnTo>
                    <a:pt x="316958" y="194962"/>
                  </a:lnTo>
                  <a:lnTo>
                    <a:pt x="312117" y="262752"/>
                  </a:lnTo>
                  <a:close/>
                  <a:moveTo>
                    <a:pt x="328285" y="194962"/>
                  </a:moveTo>
                  <a:lnTo>
                    <a:pt x="416158" y="194962"/>
                  </a:lnTo>
                  <a:lnTo>
                    <a:pt x="404860" y="262752"/>
                  </a:lnTo>
                  <a:lnTo>
                    <a:pt x="323444" y="262752"/>
                  </a:lnTo>
                  <a:close/>
                  <a:moveTo>
                    <a:pt x="329093" y="183664"/>
                  </a:moveTo>
                  <a:lnTo>
                    <a:pt x="333934" y="115874"/>
                  </a:lnTo>
                  <a:lnTo>
                    <a:pt x="429337" y="115874"/>
                  </a:lnTo>
                  <a:lnTo>
                    <a:pt x="418039" y="183664"/>
                  </a:lnTo>
                  <a:close/>
                  <a:moveTo>
                    <a:pt x="201365" y="19555"/>
                  </a:moveTo>
                  <a:cubicBezTo>
                    <a:pt x="212404" y="8540"/>
                    <a:pt x="230277" y="8540"/>
                    <a:pt x="241316" y="19555"/>
                  </a:cubicBezTo>
                  <a:lnTo>
                    <a:pt x="326336" y="104575"/>
                  </a:lnTo>
                  <a:lnTo>
                    <a:pt x="116345" y="104575"/>
                  </a:lnTo>
                  <a:close/>
                  <a:moveTo>
                    <a:pt x="108747" y="115874"/>
                  </a:moveTo>
                  <a:lnTo>
                    <a:pt x="113588" y="183664"/>
                  </a:lnTo>
                  <a:lnTo>
                    <a:pt x="24642" y="183664"/>
                  </a:lnTo>
                  <a:lnTo>
                    <a:pt x="13343" y="115874"/>
                  </a:lnTo>
                  <a:close/>
                  <a:moveTo>
                    <a:pt x="48639" y="327678"/>
                  </a:moveTo>
                  <a:lnTo>
                    <a:pt x="39702" y="274050"/>
                  </a:lnTo>
                  <a:lnTo>
                    <a:pt x="120045" y="274050"/>
                  </a:lnTo>
                  <a:lnTo>
                    <a:pt x="124886" y="341841"/>
                  </a:lnTo>
                  <a:lnTo>
                    <a:pt x="65361" y="341841"/>
                  </a:lnTo>
                  <a:cubicBezTo>
                    <a:pt x="57066" y="341864"/>
                    <a:pt x="49982" y="335863"/>
                    <a:pt x="48639" y="327678"/>
                  </a:cubicBezTo>
                  <a:close/>
                  <a:moveTo>
                    <a:pt x="394041" y="327678"/>
                  </a:moveTo>
                  <a:cubicBezTo>
                    <a:pt x="392699" y="335863"/>
                    <a:pt x="385615" y="341864"/>
                    <a:pt x="377320" y="341841"/>
                  </a:cubicBezTo>
                  <a:lnTo>
                    <a:pt x="317794" y="341841"/>
                  </a:lnTo>
                  <a:lnTo>
                    <a:pt x="322636" y="274050"/>
                  </a:lnTo>
                  <a:lnTo>
                    <a:pt x="402978" y="274050"/>
                  </a:lnTo>
                  <a:close/>
                </a:path>
              </a:pathLst>
            </a:custGeom>
            <a:solidFill>
              <a:srgbClr val="000000"/>
            </a:solidFill>
            <a:ln w="4465" cap="flat">
              <a:solidFill>
                <a:schemeClr val="tx1"/>
              </a:solidFill>
              <a:prstDash val="solid"/>
              <a:miter/>
            </a:ln>
          </p:spPr>
          <p:txBody>
            <a:bodyPr rtlCol="0" anchor="ctr"/>
            <a:lstStyle/>
            <a:p>
              <a:endParaRPr lang="en-US"/>
            </a:p>
          </p:txBody>
        </p:sp>
        <p:grpSp>
          <p:nvGrpSpPr>
            <p:cNvPr id="58" name="Group 57">
              <a:extLst>
                <a:ext uri="{FF2B5EF4-FFF2-40B4-BE49-F238E27FC236}">
                  <a16:creationId xmlns:a16="http://schemas.microsoft.com/office/drawing/2014/main" id="{912E35EC-FD60-499C-B535-BD26C47D2E37}"/>
                </a:ext>
              </a:extLst>
            </p:cNvPr>
            <p:cNvGrpSpPr/>
            <p:nvPr/>
          </p:nvGrpSpPr>
          <p:grpSpPr>
            <a:xfrm>
              <a:off x="5443638" y="5320337"/>
              <a:ext cx="349511" cy="274462"/>
              <a:chOff x="5332843" y="5664123"/>
              <a:chExt cx="483626" cy="379780"/>
            </a:xfrm>
          </p:grpSpPr>
          <p:sp>
            <p:nvSpPr>
              <p:cNvPr id="59" name="Flowchart: Process 58">
                <a:extLst>
                  <a:ext uri="{FF2B5EF4-FFF2-40B4-BE49-F238E27FC236}">
                    <a16:creationId xmlns:a16="http://schemas.microsoft.com/office/drawing/2014/main" id="{7F9B2CF2-FE77-4C56-9A3D-A28702DB5CB4}"/>
                  </a:ext>
                </a:extLst>
              </p:cNvPr>
              <p:cNvSpPr/>
              <p:nvPr/>
            </p:nvSpPr>
            <p:spPr bwMode="auto">
              <a:xfrm rot="18896119">
                <a:off x="5534067" y="5623094"/>
                <a:ext cx="81178" cy="483626"/>
              </a:xfrm>
              <a:prstGeom prst="flowChartProcess">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0" name="Graphic 59" descr="Tools outline">
                <a:extLst>
                  <a:ext uri="{FF2B5EF4-FFF2-40B4-BE49-F238E27FC236}">
                    <a16:creationId xmlns:a16="http://schemas.microsoft.com/office/drawing/2014/main" id="{57D30127-E61B-46B3-9B59-525F9560AD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9393" y="5664123"/>
                <a:ext cx="379779" cy="379780"/>
              </a:xfrm>
              <a:prstGeom prst="rect">
                <a:avLst/>
              </a:prstGeom>
            </p:spPr>
          </p:pic>
        </p:grpSp>
      </p:grpSp>
    </p:spTree>
    <p:extLst>
      <p:ext uri="{BB962C8B-B14F-4D97-AF65-F5344CB8AC3E}">
        <p14:creationId xmlns:p14="http://schemas.microsoft.com/office/powerpoint/2010/main" val="3309405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63" presetClass="path" presetSubtype="0" decel="100000" fill="hold" nodeType="withEffect">
                                  <p:stCondLst>
                                    <p:cond delay="0"/>
                                  </p:stCondLst>
                                  <p:childTnLst>
                                    <p:animMotion origin="layout" path="M 0 -4.81481E-6 L 0.0276 -4.81481E-6 " pathEditMode="relative" rAng="0" ptsTypes="AA">
                                      <p:cBhvr>
                                        <p:cTn id="12" dur="500" fill="hold"/>
                                        <p:tgtEl>
                                          <p:spTgt spid="2"/>
                                        </p:tgtEl>
                                        <p:attrNameLst>
                                          <p:attrName>ppt_x</p:attrName>
                                          <p:attrName>ppt_y</p:attrName>
                                        </p:attrNameLst>
                                      </p:cBhvr>
                                      <p:rCtr x="1380" y="0"/>
                                    </p:animMotion>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63" presetClass="path" presetSubtype="0" decel="100000" fill="hold" nodeType="withEffect">
                                  <p:stCondLst>
                                    <p:cond delay="250"/>
                                  </p:stCondLst>
                                  <p:childTnLst>
                                    <p:animMotion origin="layout" path="M -3.75E-6 -1.11111E-6 L 0.02761 -1.11111E-6 " pathEditMode="relative" rAng="0" ptsTypes="AA">
                                      <p:cBhvr>
                                        <p:cTn id="17" dur="500" fill="hold"/>
                                        <p:tgtEl>
                                          <p:spTgt spid="3"/>
                                        </p:tgtEl>
                                        <p:attrNameLst>
                                          <p:attrName>ppt_x</p:attrName>
                                          <p:attrName>ppt_y</p:attrName>
                                        </p:attrNameLst>
                                      </p:cBhvr>
                                      <p:rCtr x="1380" y="0"/>
                                    </p:animMotion>
                                  </p:childTnLst>
                                </p:cTn>
                              </p:par>
                              <p:par>
                                <p:cTn id="18" presetID="10" presetClass="entr" presetSubtype="0" fill="hold" nodeType="withEffect">
                                  <p:stCondLst>
                                    <p:cond delay="5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63" presetClass="path" presetSubtype="0" decel="100000" fill="hold" nodeType="withEffect">
                                  <p:stCondLst>
                                    <p:cond delay="500"/>
                                  </p:stCondLst>
                                  <p:childTnLst>
                                    <p:animMotion origin="layout" path="M 2.70833E-6 4.07407E-6 L 0.0276 4.07407E-6 " pathEditMode="relative" rAng="0" ptsTypes="AA">
                                      <p:cBhvr>
                                        <p:cTn id="22" dur="500" fill="hold"/>
                                        <p:tgtEl>
                                          <p:spTgt spid="4"/>
                                        </p:tgtEl>
                                        <p:attrNameLst>
                                          <p:attrName>ppt_x</p:attrName>
                                          <p:attrName>ppt_y</p:attrName>
                                        </p:attrNameLst>
                                      </p:cBhvr>
                                      <p:rCtr x="1380" y="0"/>
                                    </p:animMotion>
                                  </p:childTnLst>
                                </p:cTn>
                              </p:par>
                              <p:par>
                                <p:cTn id="23" presetID="10" presetClass="entr" presetSubtype="0" fill="hold" nodeType="withEffect">
                                  <p:stCondLst>
                                    <p:cond delay="7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63" presetClass="path" presetSubtype="0" decel="100000" fill="hold" nodeType="withEffect">
                                  <p:stCondLst>
                                    <p:cond delay="750"/>
                                  </p:stCondLst>
                                  <p:childTnLst>
                                    <p:animMotion origin="layout" path="M 2.70833E-6 4.07407E-6 L 0.0276 4.07407E-6 " pathEditMode="relative" rAng="0" ptsTypes="AA">
                                      <p:cBhvr>
                                        <p:cTn id="27" dur="500" fill="hold"/>
                                        <p:tgtEl>
                                          <p:spTgt spid="9"/>
                                        </p:tgtEl>
                                        <p:attrNameLst>
                                          <p:attrName>ppt_x</p:attrName>
                                          <p:attrName>ppt_y</p:attrName>
                                        </p:attrNameLst>
                                      </p:cBhvr>
                                      <p:rCtr x="13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theme/theme1.xml><?xml version="1.0" encoding="utf-8"?>
<a:theme xmlns:a="http://schemas.openxmlformats.org/drawingml/2006/main" name="White Template">
  <a:themeElements>
    <a:clrScheme name="Custom 8">
      <a:dk1>
        <a:srgbClr val="000000"/>
      </a:dk1>
      <a:lt1>
        <a:srgbClr val="FFFFFF"/>
      </a:lt1>
      <a:dk2>
        <a:srgbClr val="274B47"/>
      </a:dk2>
      <a:lt2>
        <a:srgbClr val="E6E6E6"/>
      </a:lt2>
      <a:accent1>
        <a:srgbClr val="008575"/>
      </a:accent1>
      <a:accent2>
        <a:srgbClr val="243A5E"/>
      </a:accent2>
      <a:accent3>
        <a:srgbClr val="30E5D0"/>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teal.potx" id="{B34C3B8E-A852-48D3-B47B-B839BF2F2959}" vid="{F7BCEDFE-DF87-4638-A82B-3FE90E5A24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-template-Microsoft_brand_teal</Template>
  <TotalTime>0</TotalTime>
  <Words>2191</Words>
  <Application>Microsoft Office PowerPoint</Application>
  <PresentationFormat>Widescreen</PresentationFormat>
  <Paragraphs>363</Paragraphs>
  <Slides>58</Slides>
  <Notes>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Consolas</vt:lpstr>
      <vt:lpstr>Segoe UI</vt:lpstr>
      <vt:lpstr>Segoe UI Semibold</vt:lpstr>
      <vt:lpstr>Segoe UI Semilight</vt:lpstr>
      <vt:lpstr>Wingdings</vt:lpstr>
      <vt:lpstr>White Template</vt:lpstr>
      <vt:lpstr>Building apps for Microsoft SharePoint  and OneDrive</vt:lpstr>
      <vt:lpstr>Agenda</vt:lpstr>
      <vt:lpstr>Microsoft SharePoint Content Platform</vt:lpstr>
      <vt:lpstr>SharePoint </vt:lpstr>
      <vt:lpstr>Microsoft Viva Employee Experiences</vt:lpstr>
      <vt:lpstr>Viva</vt:lpstr>
      <vt:lpstr>Video</vt:lpstr>
      <vt:lpstr>Microsoft 365 Collaborative Applications</vt:lpstr>
      <vt:lpstr>Microsoft 365 Platform</vt:lpstr>
      <vt:lpstr>Partners building with SharePoint and OneDrive</vt:lpstr>
      <vt:lpstr>Files extensibility scenarios</vt:lpstr>
      <vt:lpstr>145 million daily active users </vt:lpstr>
      <vt:lpstr>PowerPoint Presentation</vt:lpstr>
      <vt:lpstr>PowerPoint Presentation</vt:lpstr>
      <vt:lpstr>PowerPoint Presentation</vt:lpstr>
      <vt:lpstr>PowerPoint Presentation</vt:lpstr>
      <vt:lpstr>PowerPoint Presentation</vt:lpstr>
      <vt:lpstr>PowerPoint Presentation</vt:lpstr>
      <vt:lpstr>Single source for personal and corporate data</vt:lpstr>
      <vt:lpstr>Basic Microsoft Graph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extensibility scenarios</vt:lpstr>
      <vt:lpstr>Empowering business processes via Lists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Microsoft Graph elements</vt:lpstr>
      <vt:lpstr>SharePoint Framework</vt:lpstr>
      <vt:lpstr>What is SharePoint Framework?</vt:lpstr>
      <vt:lpstr>PowerPoint Presentation</vt:lpstr>
      <vt:lpstr>PowerPoint Presentation</vt:lpstr>
      <vt:lpstr>PowerPoint Presentation</vt:lpstr>
      <vt:lpstr>Use web parts across services</vt:lpstr>
      <vt:lpstr>PowerPoint Presentation</vt:lpstr>
      <vt:lpstr>PowerPoint Presentation</vt:lpstr>
      <vt:lpstr>PowerPoint Presentation</vt:lpstr>
      <vt:lpstr>PowerPoint Presentation</vt:lpstr>
      <vt:lpstr>PowerPoint Presentation</vt:lpstr>
      <vt:lpstr>Deployment and configuration</vt:lpstr>
      <vt:lpstr>App deployment options</vt:lpstr>
      <vt:lpstr>PowerPoint Presentation</vt:lpstr>
      <vt:lpstr>PowerPoint Presentation</vt:lpstr>
      <vt:lpstr>Open source software</vt:lpstr>
      <vt:lpstr>Open-source software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2021-06-03T16:09:58Z</dcterms:created>
  <dcterms:modified xsi:type="dcterms:W3CDTF">2021-06-03T16:10:28Z</dcterms:modified>
</cp:coreProperties>
</file>